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64" r:id="rId2"/>
    <p:sldId id="279" r:id="rId3"/>
    <p:sldId id="286" r:id="rId4"/>
    <p:sldId id="285" r:id="rId5"/>
    <p:sldId id="276" r:id="rId6"/>
    <p:sldId id="271" r:id="rId7"/>
    <p:sldId id="272" r:id="rId8"/>
    <p:sldId id="277" r:id="rId9"/>
    <p:sldId id="281" r:id="rId10"/>
    <p:sldId id="280" r:id="rId11"/>
    <p:sldId id="282" r:id="rId12"/>
    <p:sldId id="287" r:id="rId13"/>
    <p:sldId id="278" r:id="rId14"/>
    <p:sldId id="289" r:id="rId15"/>
    <p:sldId id="283" r:id="rId16"/>
    <p:sldId id="273" r:id="rId17"/>
    <p:sldId id="270" r:id="rId18"/>
    <p:sldId id="284" r:id="rId19"/>
  </p:sldIdLst>
  <p:sldSz cx="12192000" cy="6858000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83"/>
    <p:restoredTop sz="94554"/>
  </p:normalViewPr>
  <p:slideViewPr>
    <p:cSldViewPr snapToGrid="0" snapToObjects="1">
      <p:cViewPr varScale="1">
        <p:scale>
          <a:sx n="86" d="100"/>
          <a:sy n="86" d="100"/>
        </p:scale>
        <p:origin x="710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5F66F7-0128-604A-8996-C202EEF38F9C}" type="datetimeFigureOut">
              <a:rPr lang="en-GB" smtClean="0"/>
              <a:pPr/>
              <a:t>03/07/2019</a:t>
            </a:fld>
            <a:endParaRPr lang="en-GB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C18C45-2736-A14B-9DD8-03A7B2BBD99A}" type="slidenum">
              <a:rPr lang="en-GB" smtClean="0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6709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Cliquez et modifiez le titre</a:t>
            </a:r>
            <a:endParaRPr lang="en-GB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Cliquez pour modifier le style des sous-titres du masque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4F8BA-F7C3-504F-9E87-9D69834BA01E}" type="datetimeFigureOut">
              <a:rPr lang="en-GB" smtClean="0"/>
              <a:pPr/>
              <a:t>03/07/2019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29660-C306-674A-A08F-AC7E7F17BCE2}" type="slidenum">
              <a:rPr lang="en-GB" smtClean="0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4133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4F8BA-F7C3-504F-9E87-9D69834BA01E}" type="datetimeFigureOut">
              <a:rPr lang="en-GB" smtClean="0"/>
              <a:pPr/>
              <a:t>03/07/2019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29660-C306-674A-A08F-AC7E7F17BCE2}" type="slidenum">
              <a:rPr lang="en-GB" smtClean="0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8721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Cliquez et modifiez le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4F8BA-F7C3-504F-9E87-9D69834BA01E}" type="datetimeFigureOut">
              <a:rPr lang="en-GB" smtClean="0"/>
              <a:pPr/>
              <a:t>03/07/2019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29660-C306-674A-A08F-AC7E7F17BCE2}" type="slidenum">
              <a:rPr lang="en-GB" smtClean="0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7665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4F8BA-F7C3-504F-9E87-9D69834BA01E}" type="datetimeFigureOut">
              <a:rPr lang="en-GB" smtClean="0"/>
              <a:pPr/>
              <a:t>03/07/2019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29660-C306-674A-A08F-AC7E7F17BCE2}" type="slidenum">
              <a:rPr lang="en-GB" smtClean="0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1850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Cliquez et modifiez le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4F8BA-F7C3-504F-9E87-9D69834BA01E}" type="datetimeFigureOut">
              <a:rPr lang="en-GB" smtClean="0"/>
              <a:pPr/>
              <a:t>03/07/2019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29660-C306-674A-A08F-AC7E7F17BCE2}" type="slidenum">
              <a:rPr lang="en-GB" smtClean="0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4410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4F8BA-F7C3-504F-9E87-9D69834BA01E}" type="datetimeFigureOut">
              <a:rPr lang="en-GB" smtClean="0"/>
              <a:pPr/>
              <a:t>03/07/2019</a:t>
            </a:fld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29660-C306-674A-A08F-AC7E7F17BCE2}" type="slidenum">
              <a:rPr lang="en-GB" smtClean="0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7058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Cliquez et modifiez le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4F8BA-F7C3-504F-9E87-9D69834BA01E}" type="datetimeFigureOut">
              <a:rPr lang="en-GB" smtClean="0"/>
              <a:pPr/>
              <a:t>03/07/2019</a:t>
            </a:fld>
            <a:endParaRPr lang="en-GB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29660-C306-674A-A08F-AC7E7F17BCE2}" type="slidenum">
              <a:rPr lang="en-GB" smtClean="0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7048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4F8BA-F7C3-504F-9E87-9D69834BA01E}" type="datetimeFigureOut">
              <a:rPr lang="en-GB" smtClean="0"/>
              <a:pPr/>
              <a:t>03/07/2019</a:t>
            </a:fld>
            <a:endParaRPr lang="en-GB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29660-C306-674A-A08F-AC7E7F17BCE2}" type="slidenum">
              <a:rPr lang="en-GB" smtClean="0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3686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4F8BA-F7C3-504F-9E87-9D69834BA01E}" type="datetimeFigureOut">
              <a:rPr lang="en-GB" smtClean="0"/>
              <a:pPr/>
              <a:t>03/07/2019</a:t>
            </a:fld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29660-C306-674A-A08F-AC7E7F17BCE2}" type="slidenum">
              <a:rPr lang="en-GB" smtClean="0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155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Cliquez et modifiez le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4F8BA-F7C3-504F-9E87-9D69834BA01E}" type="datetimeFigureOut">
              <a:rPr lang="en-GB" smtClean="0"/>
              <a:pPr/>
              <a:t>03/07/2019</a:t>
            </a:fld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29660-C306-674A-A08F-AC7E7F17BCE2}" type="slidenum">
              <a:rPr lang="en-GB" smtClean="0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4910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Cliquez et modifiez le titre</a:t>
            </a:r>
            <a:endParaRPr lang="en-GB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4F8BA-F7C3-504F-9E87-9D69834BA01E}" type="datetimeFigureOut">
              <a:rPr lang="en-GB" smtClean="0"/>
              <a:pPr/>
              <a:t>03/07/2019</a:t>
            </a:fld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29660-C306-674A-A08F-AC7E7F17BCE2}" type="slidenum">
              <a:rPr lang="en-GB" smtClean="0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3251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4F8BA-F7C3-504F-9E87-9D69834BA01E}" type="datetimeFigureOut">
              <a:rPr lang="en-GB" smtClean="0"/>
              <a:pPr/>
              <a:t>03/07/2019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D29660-C306-674A-A08F-AC7E7F17BCE2}" type="slidenum">
              <a:rPr lang="en-GB" smtClean="0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4988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10.png"/><Relationship Id="rId7" Type="http://schemas.openxmlformats.org/officeDocument/2006/relationships/image" Target="../media/image1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8.png"/><Relationship Id="rId2" Type="http://schemas.openxmlformats.org/officeDocument/2006/relationships/image" Target="../media/image14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6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5.png"/><Relationship Id="rId7" Type="http://schemas.openxmlformats.org/officeDocument/2006/relationships/image" Target="../media/image2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9.png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adeyrieux@gmail.com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369373" y="3136616"/>
            <a:ext cx="9144000" cy="1645652"/>
          </a:xfrm>
        </p:spPr>
        <p:txBody>
          <a:bodyPr>
            <a:normAutofit fontScale="90000"/>
          </a:bodyPr>
          <a:lstStyle/>
          <a:p>
            <a:br>
              <a:rPr lang="en-GB" b="1" dirty="0"/>
            </a:br>
            <a:br>
              <a:rPr lang="en-GB" b="1" dirty="0"/>
            </a:br>
            <a:r>
              <a:rPr lang="fr-FR" sz="4400" b="1" dirty="0">
                <a:latin typeface="Sylfaen" panose="010A0502050306030303" pitchFamily="18" charset="0"/>
              </a:rPr>
              <a:t>Le chenin </a:t>
            </a:r>
            <a:br>
              <a:rPr lang="fr-FR" sz="4400" b="1" dirty="0">
                <a:latin typeface="Sylfaen" panose="010A0502050306030303" pitchFamily="18" charset="0"/>
              </a:rPr>
            </a:br>
            <a:r>
              <a:rPr lang="fr-FR" sz="4400" b="1" dirty="0">
                <a:latin typeface="Sylfaen" panose="010A0502050306030303" pitchFamily="18" charset="0"/>
              </a:rPr>
              <a:t>dans son théâtre œnotouristique</a:t>
            </a:r>
            <a:br>
              <a:rPr lang="fr-FR" sz="4400" b="1" dirty="0">
                <a:latin typeface="Sylfaen" panose="010A0502050306030303" pitchFamily="18" charset="0"/>
              </a:rPr>
            </a:br>
            <a:r>
              <a:rPr lang="fr-FR" sz="3100" b="1" dirty="0">
                <a:latin typeface="Sylfaen" panose="010A0502050306030303" pitchFamily="18" charset="0"/>
              </a:rPr>
              <a:t>ou Motifs d’optimisme si nous pensons autrement</a:t>
            </a:r>
            <a:br>
              <a:rPr lang="fr-FR" sz="3100" b="1" dirty="0">
                <a:latin typeface="Sylfaen" panose="010A0502050306030303" pitchFamily="18" charset="0"/>
              </a:rPr>
            </a:br>
            <a:r>
              <a:rPr lang="fr-FR" sz="3100" b="1" dirty="0">
                <a:latin typeface="Sylfaen" panose="010A0502050306030303" pitchFamily="18" charset="0"/>
              </a:rPr>
              <a:t>ou Quelques constats et une stratégie</a:t>
            </a:r>
            <a:br>
              <a:rPr lang="fr-FR" sz="3100" b="1" dirty="0">
                <a:latin typeface="Sylfaen" panose="010A0502050306030303" pitchFamily="18" charset="0"/>
              </a:rPr>
            </a:br>
            <a:endParaRPr lang="en-GB" sz="3100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3017" y="6460166"/>
            <a:ext cx="7348715" cy="274371"/>
          </a:xfrm>
        </p:spPr>
        <p:txBody>
          <a:bodyPr>
            <a:normAutofit fontScale="92500" lnSpcReduction="20000"/>
          </a:bodyPr>
          <a:lstStyle/>
          <a:p>
            <a:r>
              <a:rPr lang="fr-FR" sz="1600" dirty="0">
                <a:latin typeface="Sylfaen" panose="010A0502050306030303" pitchFamily="18" charset="0"/>
              </a:rPr>
              <a:t>J3 - Thématique 3 : L’ Imaginaire du chenin. L’œnotourisme comme créateur d’imaginaire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2566" y="218187"/>
            <a:ext cx="5293107" cy="124150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023C7F8-B2AF-4B7F-B784-852A05137F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346" y="1589102"/>
            <a:ext cx="1713586" cy="374597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06BFA65-A954-4F32-8300-993B2C4E88E7}"/>
              </a:ext>
            </a:extLst>
          </p:cNvPr>
          <p:cNvSpPr/>
          <p:nvPr/>
        </p:nvSpPr>
        <p:spPr>
          <a:xfrm>
            <a:off x="11228297" y="6597352"/>
            <a:ext cx="822311" cy="7200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24FE266-8CCE-490E-8C69-F58BDF8022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8297" y="6120867"/>
            <a:ext cx="327670" cy="456752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F0699148-1F68-4FFB-A9AC-E53F2C80EFD2}"/>
              </a:ext>
            </a:extLst>
          </p:cNvPr>
          <p:cNvSpPr txBox="1"/>
          <p:nvPr/>
        </p:nvSpPr>
        <p:spPr>
          <a:xfrm>
            <a:off x="8240473" y="6392361"/>
            <a:ext cx="2987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bg1">
                    <a:lumMod val="50000"/>
                  </a:schemeClr>
                </a:solidFill>
                <a:latin typeface="Sylfaen" panose="010A0502050306030303" pitchFamily="18" charset="0"/>
              </a:rPr>
              <a:t>André Deyrieux Winetourisminfrance.com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760E72A-DF37-4D00-ABB3-D64F3F78E5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5967" y="6120867"/>
            <a:ext cx="478482" cy="47848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80C1510-95F1-44E5-A821-0AEBFBB56A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63092" y="1589102"/>
            <a:ext cx="1983418" cy="3546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1378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719309" y="2574525"/>
            <a:ext cx="9144000" cy="899928"/>
          </a:xfrm>
        </p:spPr>
        <p:txBody>
          <a:bodyPr>
            <a:normAutofit fontScale="90000"/>
          </a:bodyPr>
          <a:lstStyle/>
          <a:p>
            <a:br>
              <a:rPr lang="en-GB" b="1" dirty="0"/>
            </a:br>
            <a:br>
              <a:rPr lang="en-GB" b="1" dirty="0"/>
            </a:br>
            <a:br>
              <a:rPr lang="en-GB" b="1" dirty="0"/>
            </a:br>
            <a:r>
              <a:rPr lang="fr-FR" b="1" dirty="0">
                <a:latin typeface="Sylfaen" panose="010A0502050306030303" pitchFamily="18" charset="0"/>
              </a:rPr>
              <a:t>Cartes œnotouristiques</a:t>
            </a:r>
            <a:endParaRPr lang="en-GB" b="1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023C7F8-B2AF-4B7F-B784-852A05137F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442" y="2105007"/>
            <a:ext cx="1334059" cy="291631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D29B981-5173-44FE-B57A-8E147FDEAD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094" y="6169919"/>
            <a:ext cx="1896742" cy="44488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559811A-6D5F-4678-8722-76EE94A52C62}"/>
              </a:ext>
            </a:extLst>
          </p:cNvPr>
          <p:cNvSpPr/>
          <p:nvPr/>
        </p:nvSpPr>
        <p:spPr>
          <a:xfrm>
            <a:off x="10873191" y="6597352"/>
            <a:ext cx="822311" cy="7200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85608F1-3B96-45A8-81E6-E90C0C4FAE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191" y="6120867"/>
            <a:ext cx="327670" cy="456752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CDBB34BF-0C96-460E-BA24-348AEE55BD66}"/>
              </a:ext>
            </a:extLst>
          </p:cNvPr>
          <p:cNvSpPr txBox="1"/>
          <p:nvPr/>
        </p:nvSpPr>
        <p:spPr>
          <a:xfrm>
            <a:off x="7885367" y="6392361"/>
            <a:ext cx="2987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bg1">
                    <a:lumMod val="50000"/>
                  </a:schemeClr>
                </a:solidFill>
                <a:latin typeface="Sylfaen" panose="010A0502050306030303" pitchFamily="18" charset="0"/>
              </a:rPr>
              <a:t>André Deyrieux Winetourisminfrance.com 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766B792F-BBC8-4AB4-AC62-3732F29DA1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861" y="6120867"/>
            <a:ext cx="478482" cy="47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3119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C933AAA-741B-4E4E-9A32-3CA1CF2D6D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6139" y="284085"/>
            <a:ext cx="9613843" cy="486093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42A7A44-A6BA-45FD-B797-1E15B50574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094" y="6169919"/>
            <a:ext cx="1896742" cy="44488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AC0979D-4AE7-472A-9A84-55AC956352F8}"/>
              </a:ext>
            </a:extLst>
          </p:cNvPr>
          <p:cNvSpPr/>
          <p:nvPr/>
        </p:nvSpPr>
        <p:spPr>
          <a:xfrm>
            <a:off x="10873191" y="6597352"/>
            <a:ext cx="822311" cy="7200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DF6EA96-3F2C-4045-94A9-1F607AF937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191" y="6120867"/>
            <a:ext cx="327670" cy="456752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BB5F858-BAF4-445C-BBC6-83A3A298EEC6}"/>
              </a:ext>
            </a:extLst>
          </p:cNvPr>
          <p:cNvSpPr txBox="1"/>
          <p:nvPr/>
        </p:nvSpPr>
        <p:spPr>
          <a:xfrm>
            <a:off x="7885367" y="6392361"/>
            <a:ext cx="2987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bg1">
                    <a:lumMod val="50000"/>
                  </a:schemeClr>
                </a:solidFill>
                <a:latin typeface="Sylfaen" panose="010A0502050306030303" pitchFamily="18" charset="0"/>
              </a:rPr>
              <a:t>André Deyrieux Winetourisminfrance.com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F2CA403-4D5D-4EE2-A8E3-D03F319E3D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861" y="6120867"/>
            <a:ext cx="478482" cy="47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5309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056861" y="4205219"/>
            <a:ext cx="9144000" cy="899928"/>
          </a:xfrm>
        </p:spPr>
        <p:txBody>
          <a:bodyPr>
            <a:normAutofit fontScale="90000"/>
          </a:bodyPr>
          <a:lstStyle/>
          <a:p>
            <a:br>
              <a:rPr lang="en-GB" b="1" dirty="0"/>
            </a:br>
            <a:br>
              <a:rPr lang="en-GB" b="1" dirty="0"/>
            </a:br>
            <a:br>
              <a:rPr lang="en-GB" b="1" dirty="0"/>
            </a:br>
            <a:r>
              <a:rPr lang="fr-FR" b="1" dirty="0">
                <a:latin typeface="Sylfaen" panose="010A0502050306030303" pitchFamily="18" charset="0"/>
              </a:rPr>
              <a:t>Quelle carte </a:t>
            </a:r>
            <a:r>
              <a:rPr lang="fr-FR" b="1" dirty="0" err="1">
                <a:latin typeface="Sylfaen" panose="010A0502050306030303" pitchFamily="18" charset="0"/>
              </a:rPr>
              <a:t>œnoculturelle</a:t>
            </a:r>
            <a:r>
              <a:rPr lang="fr-FR" b="1" dirty="0">
                <a:latin typeface="Sylfaen" panose="010A0502050306030303" pitchFamily="18" charset="0"/>
              </a:rPr>
              <a:t> ?</a:t>
            </a:r>
            <a:br>
              <a:rPr lang="fr-FR" b="1" dirty="0">
                <a:latin typeface="Sylfaen" panose="010A0502050306030303" pitchFamily="18" charset="0"/>
              </a:rPr>
            </a:br>
            <a:br>
              <a:rPr lang="fr-FR" sz="3600" b="1" dirty="0">
                <a:latin typeface="Sylfaen" panose="010A0502050306030303" pitchFamily="18" charset="0"/>
              </a:rPr>
            </a:br>
            <a:r>
              <a:rPr lang="fr-FR" sz="3600" b="1" dirty="0">
                <a:latin typeface="Sylfaen" panose="010A0502050306030303" pitchFamily="18" charset="0"/>
              </a:rPr>
              <a:t>Des patrimoines </a:t>
            </a:r>
            <a:r>
              <a:rPr lang="fr-FR" sz="3600" b="1" dirty="0" err="1">
                <a:latin typeface="Sylfaen" panose="010A0502050306030303" pitchFamily="18" charset="0"/>
              </a:rPr>
              <a:t>œnoculturels</a:t>
            </a:r>
            <a:r>
              <a:rPr lang="fr-FR" sz="3600" b="1" dirty="0">
                <a:latin typeface="Sylfaen" panose="010A0502050306030303" pitchFamily="18" charset="0"/>
              </a:rPr>
              <a:t> - storytelling</a:t>
            </a:r>
            <a:br>
              <a:rPr lang="fr-FR" sz="3600" b="1" dirty="0">
                <a:latin typeface="Sylfaen" panose="010A0502050306030303" pitchFamily="18" charset="0"/>
              </a:rPr>
            </a:br>
            <a:r>
              <a:rPr lang="fr-FR" sz="3600" b="1" dirty="0">
                <a:latin typeface="Sylfaen" panose="010A0502050306030303" pitchFamily="18" charset="0"/>
              </a:rPr>
              <a:t>Une identité, une personnalité, une visibilité du vignoble - positionnement</a:t>
            </a:r>
            <a:br>
              <a:rPr lang="fr-FR" sz="3600" b="1" dirty="0">
                <a:latin typeface="Sylfaen" panose="010A0502050306030303" pitchFamily="18" charset="0"/>
              </a:rPr>
            </a:br>
            <a:r>
              <a:rPr lang="fr-FR" sz="3600" b="1" dirty="0">
                <a:latin typeface="Sylfaen" panose="010A0502050306030303" pitchFamily="18" charset="0"/>
              </a:rPr>
              <a:t>Une dynamique </a:t>
            </a:r>
            <a:r>
              <a:rPr lang="fr-FR" sz="3600" b="1" dirty="0" err="1">
                <a:latin typeface="Sylfaen" panose="010A0502050306030303" pitchFamily="18" charset="0"/>
              </a:rPr>
              <a:t>géohistorique</a:t>
            </a:r>
            <a:r>
              <a:rPr lang="fr-FR" sz="3600" b="1" dirty="0">
                <a:latin typeface="Sylfaen" panose="010A0502050306030303" pitchFamily="18" charset="0"/>
              </a:rPr>
              <a:t> – compréhension</a:t>
            </a:r>
            <a:br>
              <a:rPr lang="fr-FR" sz="3600" b="1" dirty="0">
                <a:latin typeface="Sylfaen" panose="010A0502050306030303" pitchFamily="18" charset="0"/>
              </a:rPr>
            </a:br>
            <a:br>
              <a:rPr lang="fr-FR" sz="3600" b="1" dirty="0">
                <a:latin typeface="Sylfaen" panose="010A0502050306030303" pitchFamily="18" charset="0"/>
              </a:rPr>
            </a:br>
            <a:r>
              <a:rPr lang="fr-FR" sz="3600" b="1" i="1" dirty="0">
                <a:latin typeface="Sylfaen" panose="010A0502050306030303" pitchFamily="18" charset="0"/>
              </a:rPr>
              <a:t>Destination touristique = Imaginaire</a:t>
            </a:r>
            <a:endParaRPr lang="en-GB" sz="3600" b="1" i="1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023C7F8-B2AF-4B7F-B784-852A05137F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442" y="2105007"/>
            <a:ext cx="1334059" cy="291631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D29B981-5173-44FE-B57A-8E147FDEAD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094" y="6169919"/>
            <a:ext cx="1896742" cy="44488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559811A-6D5F-4678-8722-76EE94A52C62}"/>
              </a:ext>
            </a:extLst>
          </p:cNvPr>
          <p:cNvSpPr/>
          <p:nvPr/>
        </p:nvSpPr>
        <p:spPr>
          <a:xfrm>
            <a:off x="10873191" y="6597352"/>
            <a:ext cx="822311" cy="7200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85608F1-3B96-45A8-81E6-E90C0C4FAE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191" y="6120867"/>
            <a:ext cx="327670" cy="456752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CDBB34BF-0C96-460E-BA24-348AEE55BD66}"/>
              </a:ext>
            </a:extLst>
          </p:cNvPr>
          <p:cNvSpPr txBox="1"/>
          <p:nvPr/>
        </p:nvSpPr>
        <p:spPr>
          <a:xfrm>
            <a:off x="7885367" y="6392361"/>
            <a:ext cx="2987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bg1">
                    <a:lumMod val="50000"/>
                  </a:schemeClr>
                </a:solidFill>
                <a:latin typeface="Sylfaen" panose="010A0502050306030303" pitchFamily="18" charset="0"/>
              </a:rPr>
              <a:t>André Deyrieux Winetourisminfrance.com 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766B792F-BBC8-4AB4-AC62-3732F29DA1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861" y="6120867"/>
            <a:ext cx="478482" cy="47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3055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589521" y="443885"/>
            <a:ext cx="8347769" cy="5036922"/>
          </a:xfrm>
        </p:spPr>
        <p:txBody>
          <a:bodyPr>
            <a:noAutofit/>
          </a:bodyPr>
          <a:lstStyle/>
          <a:p>
            <a:pPr algn="l"/>
            <a:r>
              <a:rPr lang="fr-FR" sz="4000" b="1" i="1" dirty="0">
                <a:latin typeface="Sylfaen" panose="010A0502050306030303" pitchFamily="18" charset="0"/>
              </a:rPr>
              <a:t>Nous reconnaissons le chenin comme héros</a:t>
            </a:r>
            <a:br>
              <a:rPr lang="fr-FR" sz="3200" b="1" i="1" dirty="0">
                <a:latin typeface="Sylfaen" panose="010A0502050306030303" pitchFamily="18" charset="0"/>
              </a:rPr>
            </a:br>
            <a:br>
              <a:rPr lang="fr-FR" sz="3200" dirty="0">
                <a:latin typeface="Sylfaen" panose="010A0502050306030303" pitchFamily="18" charset="0"/>
              </a:rPr>
            </a:br>
            <a:r>
              <a:rPr lang="fr-FR" sz="3200" dirty="0">
                <a:latin typeface="Sylfaen" panose="010A0502050306030303" pitchFamily="18" charset="0"/>
              </a:rPr>
              <a:t>Littéraire</a:t>
            </a:r>
            <a:br>
              <a:rPr lang="fr-FR" sz="3200" dirty="0">
                <a:latin typeface="Sylfaen" panose="010A0502050306030303" pitchFamily="18" charset="0"/>
              </a:rPr>
            </a:br>
            <a:r>
              <a:rPr lang="fr-FR" sz="3200" dirty="0">
                <a:latin typeface="Sylfaen" panose="010A0502050306030303" pitchFamily="18" charset="0"/>
              </a:rPr>
              <a:t>Historique</a:t>
            </a:r>
            <a:br>
              <a:rPr lang="fr-FR" sz="3200" dirty="0">
                <a:latin typeface="Sylfaen" panose="010A0502050306030303" pitchFamily="18" charset="0"/>
              </a:rPr>
            </a:br>
            <a:r>
              <a:rPr lang="fr-FR" sz="3200" dirty="0">
                <a:latin typeface="Sylfaen" panose="010A0502050306030303" pitchFamily="18" charset="0"/>
              </a:rPr>
              <a:t>Paysager</a:t>
            </a:r>
            <a:br>
              <a:rPr lang="fr-FR" sz="3200" dirty="0">
                <a:latin typeface="Sylfaen" panose="010A0502050306030303" pitchFamily="18" charset="0"/>
              </a:rPr>
            </a:br>
            <a:r>
              <a:rPr lang="fr-FR" sz="3200" dirty="0">
                <a:latin typeface="Sylfaen" panose="010A0502050306030303" pitchFamily="18" charset="0"/>
              </a:rPr>
              <a:t>Voyageur</a:t>
            </a:r>
            <a:br>
              <a:rPr lang="fr-FR" sz="3200" dirty="0">
                <a:latin typeface="Sylfaen" panose="010A0502050306030303" pitchFamily="18" charset="0"/>
              </a:rPr>
            </a:br>
            <a:r>
              <a:rPr lang="fr-FR" sz="3200" dirty="0">
                <a:latin typeface="Sylfaen" panose="010A0502050306030303" pitchFamily="18" charset="0"/>
              </a:rPr>
              <a:t>Philosophique </a:t>
            </a:r>
            <a:br>
              <a:rPr lang="fr-FR" sz="3200" dirty="0">
                <a:latin typeface="Sylfaen" panose="010A0502050306030303" pitchFamily="18" charset="0"/>
              </a:rPr>
            </a:br>
            <a:br>
              <a:rPr lang="fr-FR" sz="3200" dirty="0">
                <a:latin typeface="Sylfaen" panose="010A0502050306030303" pitchFamily="18" charset="0"/>
              </a:rPr>
            </a:br>
            <a:r>
              <a:rPr lang="fr-FR" sz="3200" dirty="0">
                <a:latin typeface="Sylfaen" panose="010A0502050306030303" pitchFamily="18" charset="0"/>
              </a:rPr>
              <a:t>Au chenin objet d’enthousiasme correspond bien un chenin sujet, acteur.</a:t>
            </a:r>
            <a:endParaRPr lang="en-GB" sz="3200" b="1" i="1" dirty="0">
              <a:latin typeface="Sylfaen" panose="010A0502050306030303" pitchFamily="18" charset="0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F1FEADF6-7209-47AA-85D6-2210683331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442" y="2105007"/>
            <a:ext cx="1334059" cy="2916315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79543B70-B388-4420-B9DE-CB464D7B53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4411" y="1145217"/>
            <a:ext cx="5182312" cy="1472993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D917EA1-D356-4990-AEA2-A248B422E6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34591">
            <a:off x="9573577" y="1389021"/>
            <a:ext cx="1917816" cy="2592852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9DA181D3-8FBF-4844-BB25-BADD35AA05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3314" y="2778004"/>
            <a:ext cx="2347251" cy="1228032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5E59AD20-CA7E-46A1-A053-3C038BDCBA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21404">
            <a:off x="8403305" y="5297813"/>
            <a:ext cx="2231090" cy="992572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946FE110-DB58-4591-8D10-6FA2C26FA8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0087" y="6169919"/>
            <a:ext cx="1896742" cy="44488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8C9B521-197A-46F4-B683-2BCC7E397AD0}"/>
              </a:ext>
            </a:extLst>
          </p:cNvPr>
          <p:cNvSpPr/>
          <p:nvPr/>
        </p:nvSpPr>
        <p:spPr>
          <a:xfrm>
            <a:off x="5502184" y="6597352"/>
            <a:ext cx="822311" cy="7200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A003E567-30B3-47A4-85B4-EC460EA3ABA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184" y="6120867"/>
            <a:ext cx="327670" cy="456752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FA532623-A1FC-4BB7-9654-6AFE7335CCAA}"/>
              </a:ext>
            </a:extLst>
          </p:cNvPr>
          <p:cNvSpPr txBox="1"/>
          <p:nvPr/>
        </p:nvSpPr>
        <p:spPr>
          <a:xfrm>
            <a:off x="2514360" y="6392361"/>
            <a:ext cx="2987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bg1">
                    <a:lumMod val="50000"/>
                  </a:schemeClr>
                </a:solidFill>
                <a:latin typeface="Sylfaen" panose="010A0502050306030303" pitchFamily="18" charset="0"/>
              </a:rPr>
              <a:t>André Deyrieux Winetourisminfrance.com 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88EF004E-B258-43C3-B6C8-1049D68AD9B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854" y="6120867"/>
            <a:ext cx="478482" cy="47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138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145638" y="603684"/>
            <a:ext cx="9144000" cy="5036922"/>
          </a:xfrm>
        </p:spPr>
        <p:txBody>
          <a:bodyPr>
            <a:normAutofit fontScale="90000"/>
          </a:bodyPr>
          <a:lstStyle/>
          <a:p>
            <a:r>
              <a:rPr lang="en-GB" sz="4800" b="1" i="1" dirty="0">
                <a:latin typeface="Sylfaen" panose="010A0502050306030303" pitchFamily="18" charset="0"/>
              </a:rPr>
              <a:t>Nous </a:t>
            </a:r>
            <a:r>
              <a:rPr lang="en-GB" sz="4800" b="1" i="1" dirty="0" err="1">
                <a:latin typeface="Sylfaen" panose="010A0502050306030303" pitchFamily="18" charset="0"/>
              </a:rPr>
              <a:t>devons</a:t>
            </a:r>
            <a:r>
              <a:rPr lang="en-GB" sz="4800" b="1" i="1" dirty="0">
                <a:latin typeface="Sylfaen" panose="010A0502050306030303" pitchFamily="18" charset="0"/>
              </a:rPr>
              <a:t> </a:t>
            </a:r>
            <a:r>
              <a:rPr lang="en-GB" sz="4800" b="1" i="1" dirty="0" err="1">
                <a:latin typeface="Sylfaen" panose="010A0502050306030303" pitchFamily="18" charset="0"/>
              </a:rPr>
              <a:t>créer</a:t>
            </a:r>
            <a:r>
              <a:rPr lang="en-GB" sz="4800" b="1" i="1" dirty="0">
                <a:latin typeface="Sylfaen" panose="010A0502050306030303" pitchFamily="18" charset="0"/>
              </a:rPr>
              <a:t> le </a:t>
            </a:r>
            <a:r>
              <a:rPr lang="en-GB" sz="4800" b="1" i="1" dirty="0" err="1">
                <a:latin typeface="Sylfaen" panose="010A0502050306030303" pitchFamily="18" charset="0"/>
              </a:rPr>
              <a:t>théâtre</a:t>
            </a:r>
            <a:r>
              <a:rPr lang="en-GB" sz="4800" b="1" i="1" dirty="0">
                <a:latin typeface="Sylfaen" panose="010A0502050306030303" pitchFamily="18" charset="0"/>
              </a:rPr>
              <a:t> </a:t>
            </a:r>
            <a:r>
              <a:rPr lang="en-GB" sz="4800" b="1" i="1" dirty="0" err="1">
                <a:latin typeface="Sylfaen" panose="010A0502050306030303" pitchFamily="18" charset="0"/>
              </a:rPr>
              <a:t>œnotouristique</a:t>
            </a:r>
            <a:r>
              <a:rPr lang="en-GB" sz="4800" b="1" i="1" dirty="0">
                <a:latin typeface="Sylfaen" panose="010A0502050306030303" pitchFamily="18" charset="0"/>
              </a:rPr>
              <a:t> du </a:t>
            </a:r>
            <a:r>
              <a:rPr lang="fr-FR" sz="4800" b="1" i="1" dirty="0">
                <a:latin typeface="Sylfaen" panose="010A0502050306030303" pitchFamily="18" charset="0"/>
              </a:rPr>
              <a:t>chenin, </a:t>
            </a:r>
            <a:br>
              <a:rPr lang="fr-FR" sz="4800" b="1" i="1" dirty="0">
                <a:latin typeface="Sylfaen" panose="010A0502050306030303" pitchFamily="18" charset="0"/>
              </a:rPr>
            </a:br>
            <a:br>
              <a:rPr lang="fr-FR" sz="4800" b="1" i="1" dirty="0">
                <a:latin typeface="Sylfaen" panose="010A0502050306030303" pitchFamily="18" charset="0"/>
              </a:rPr>
            </a:br>
            <a:r>
              <a:rPr lang="fr-FR" sz="4800" b="1" i="1" dirty="0">
                <a:latin typeface="Sylfaen" panose="010A0502050306030303" pitchFamily="18" charset="0"/>
              </a:rPr>
              <a:t>la carte de ses patrimoines </a:t>
            </a:r>
            <a:r>
              <a:rPr lang="fr-FR" sz="4800" b="1" i="1" dirty="0" err="1">
                <a:latin typeface="Sylfaen" panose="010A0502050306030303" pitchFamily="18" charset="0"/>
              </a:rPr>
              <a:t>œnoculturels</a:t>
            </a:r>
            <a:r>
              <a:rPr lang="fr-FR" sz="4800" b="1" i="1" dirty="0">
                <a:latin typeface="Sylfaen" panose="010A0502050306030303" pitchFamily="18" charset="0"/>
              </a:rPr>
              <a:t>,</a:t>
            </a:r>
            <a:br>
              <a:rPr lang="fr-FR" sz="4800" b="1" i="1" dirty="0">
                <a:latin typeface="Sylfaen" panose="010A0502050306030303" pitchFamily="18" charset="0"/>
              </a:rPr>
            </a:br>
            <a:br>
              <a:rPr lang="fr-FR" sz="4800" b="1" i="1" dirty="0">
                <a:latin typeface="Sylfaen" panose="010A0502050306030303" pitchFamily="18" charset="0"/>
              </a:rPr>
            </a:br>
            <a:r>
              <a:rPr lang="fr-FR" sz="4800" b="1" i="1" dirty="0">
                <a:latin typeface="Sylfaen" panose="010A0502050306030303" pitchFamily="18" charset="0"/>
              </a:rPr>
              <a:t>lui donner une lisibilité de territoire.</a:t>
            </a:r>
            <a:endParaRPr lang="en-GB" sz="4800" b="1" i="1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F1FEADF6-7209-47AA-85D6-2210683331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442" y="2105007"/>
            <a:ext cx="1334059" cy="2916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3745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FBA109BD-BF7C-42EE-B0A8-B9587C6E2E41}"/>
              </a:ext>
            </a:extLst>
          </p:cNvPr>
          <p:cNvSpPr txBox="1"/>
          <p:nvPr/>
        </p:nvSpPr>
        <p:spPr>
          <a:xfrm>
            <a:off x="2485748" y="284893"/>
            <a:ext cx="5708342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Sylfaen" panose="010A0502050306030303" pitchFamily="18" charset="0"/>
              </a:rPr>
              <a:t>Quelques hauts-lieux du chenin (en France)</a:t>
            </a:r>
          </a:p>
          <a:p>
            <a:endParaRPr lang="fr-FR" b="1" dirty="0">
              <a:latin typeface="Sylfaen" panose="010A0502050306030303" pitchFamily="18" charset="0"/>
            </a:endParaRPr>
          </a:p>
          <a:p>
            <a:r>
              <a:rPr lang="fr-FR" dirty="0">
                <a:latin typeface="Sylfaen" panose="010A0502050306030303" pitchFamily="18" charset="0"/>
              </a:rPr>
              <a:t>VIII</a:t>
            </a:r>
            <a:r>
              <a:rPr lang="fr-FR" baseline="30000" dirty="0">
                <a:latin typeface="Sylfaen" panose="010A0502050306030303" pitchFamily="18" charset="0"/>
              </a:rPr>
              <a:t>e</a:t>
            </a:r>
            <a:r>
              <a:rPr lang="fr-FR" dirty="0">
                <a:latin typeface="Sylfaen" panose="010A0502050306030303" pitchFamily="18" charset="0"/>
              </a:rPr>
              <a:t> s. </a:t>
            </a:r>
            <a:r>
              <a:rPr lang="fr-FR" b="1" dirty="0" err="1">
                <a:latin typeface="Sylfaen" panose="010A0502050306030303" pitchFamily="18" charset="0"/>
              </a:rPr>
              <a:t>Escoublac</a:t>
            </a:r>
            <a:r>
              <a:rPr lang="fr-FR" dirty="0">
                <a:latin typeface="Sylfaen" panose="010A0502050306030303" pitchFamily="18" charset="0"/>
              </a:rPr>
              <a:t> </a:t>
            </a:r>
          </a:p>
          <a:p>
            <a:r>
              <a:rPr lang="fr-FR" b="1" dirty="0">
                <a:latin typeface="Sylfaen" panose="010A0502050306030303" pitchFamily="18" charset="0"/>
              </a:rPr>
              <a:t>Seuilly</a:t>
            </a:r>
            <a:r>
              <a:rPr lang="fr-FR" dirty="0">
                <a:latin typeface="Sylfaen" panose="010A0502050306030303" pitchFamily="18" charset="0"/>
              </a:rPr>
              <a:t> : la guerre picrocholine - « avec gros raisins chenins </a:t>
            </a:r>
            <a:r>
              <a:rPr lang="fr-FR" dirty="0" err="1">
                <a:latin typeface="Sylfaen" panose="010A0502050306030303" pitchFamily="18" charset="0"/>
              </a:rPr>
              <a:t>estuverent</a:t>
            </a:r>
            <a:r>
              <a:rPr lang="fr-FR" dirty="0">
                <a:latin typeface="Sylfaen" panose="010A0502050306030303" pitchFamily="18" charset="0"/>
              </a:rPr>
              <a:t> les jambes de </a:t>
            </a:r>
            <a:r>
              <a:rPr lang="fr-FR" dirty="0" err="1">
                <a:latin typeface="Sylfaen" panose="010A0502050306030303" pitchFamily="18" charset="0"/>
              </a:rPr>
              <a:t>Frogier</a:t>
            </a:r>
            <a:r>
              <a:rPr lang="fr-FR" dirty="0">
                <a:latin typeface="Sylfaen" panose="010A0502050306030303" pitchFamily="18" charset="0"/>
              </a:rPr>
              <a:t> mignonnement, si bien qu'il </a:t>
            </a:r>
            <a:r>
              <a:rPr lang="fr-FR" dirty="0" err="1">
                <a:latin typeface="Sylfaen" panose="010A0502050306030303" pitchFamily="18" charset="0"/>
              </a:rPr>
              <a:t>feut</a:t>
            </a:r>
            <a:r>
              <a:rPr lang="fr-FR" dirty="0">
                <a:latin typeface="Sylfaen" panose="010A0502050306030303" pitchFamily="18" charset="0"/>
              </a:rPr>
              <a:t> </a:t>
            </a:r>
            <a:r>
              <a:rPr lang="fr-FR" dirty="0" err="1">
                <a:latin typeface="Sylfaen" panose="010A0502050306030303" pitchFamily="18" charset="0"/>
              </a:rPr>
              <a:t>tantost</a:t>
            </a:r>
            <a:r>
              <a:rPr lang="fr-FR" dirty="0">
                <a:latin typeface="Sylfaen" panose="010A0502050306030303" pitchFamily="18" charset="0"/>
              </a:rPr>
              <a:t> </a:t>
            </a:r>
            <a:r>
              <a:rPr lang="fr-FR" dirty="0" err="1">
                <a:latin typeface="Sylfaen" panose="010A0502050306030303" pitchFamily="18" charset="0"/>
              </a:rPr>
              <a:t>guery</a:t>
            </a:r>
            <a:r>
              <a:rPr lang="fr-FR" dirty="0">
                <a:latin typeface="Sylfaen" panose="010A0502050306030303" pitchFamily="18" charset="0"/>
              </a:rPr>
              <a:t> ». </a:t>
            </a:r>
          </a:p>
          <a:p>
            <a:r>
              <a:rPr lang="fr-FR" b="1" dirty="0">
                <a:latin typeface="Sylfaen" panose="010A0502050306030303" pitchFamily="18" charset="0"/>
              </a:rPr>
              <a:t>Chenonceaux</a:t>
            </a:r>
            <a:r>
              <a:rPr lang="fr-FR" dirty="0">
                <a:latin typeface="Sylfaen" panose="010A0502050306030303" pitchFamily="18" charset="0"/>
              </a:rPr>
              <a:t> : 1496 – 1523</a:t>
            </a:r>
          </a:p>
          <a:p>
            <a:r>
              <a:rPr lang="fr-FR" b="1" dirty="0">
                <a:latin typeface="Sylfaen" panose="010A0502050306030303" pitchFamily="18" charset="0"/>
              </a:rPr>
              <a:t>Cormery</a:t>
            </a:r>
            <a:r>
              <a:rPr lang="fr-FR" dirty="0">
                <a:latin typeface="Sylfaen" panose="010A0502050306030303" pitchFamily="18" charset="0"/>
              </a:rPr>
              <a:t> : monastère de </a:t>
            </a:r>
            <a:r>
              <a:rPr lang="fr-FR" b="1" dirty="0" err="1">
                <a:latin typeface="Sylfaen" panose="010A0502050306030303" pitchFamily="18" charset="0"/>
              </a:rPr>
              <a:t>Montchenin</a:t>
            </a:r>
            <a:r>
              <a:rPr lang="fr-FR" dirty="0">
                <a:latin typeface="Sylfaen" panose="010A0502050306030303" pitchFamily="18" charset="0"/>
              </a:rPr>
              <a:t> autour de 1530</a:t>
            </a:r>
          </a:p>
          <a:p>
            <a:r>
              <a:rPr lang="fr-FR" dirty="0">
                <a:latin typeface="Sylfaen" panose="010A0502050306030303" pitchFamily="18" charset="0"/>
              </a:rPr>
              <a:t>Le rôle du péage </a:t>
            </a:r>
            <a:r>
              <a:rPr lang="fr-FR" b="1" dirty="0">
                <a:latin typeface="Sylfaen" panose="010A0502050306030303" pitchFamily="18" charset="0"/>
              </a:rPr>
              <a:t>d’Ingrandes</a:t>
            </a:r>
          </a:p>
          <a:p>
            <a:r>
              <a:rPr lang="fr-FR" b="1" dirty="0" err="1">
                <a:latin typeface="Sylfaen" panose="010A0502050306030303" pitchFamily="18" charset="0"/>
              </a:rPr>
              <a:t>Chalonne</a:t>
            </a:r>
            <a:r>
              <a:rPr lang="fr-FR" dirty="0">
                <a:latin typeface="Sylfaen" panose="010A0502050306030303" pitchFamily="18" charset="0"/>
              </a:rPr>
              <a:t> : port hollandais - Les "vins pour la mer" de la vallée du Layon</a:t>
            </a:r>
          </a:p>
          <a:p>
            <a:r>
              <a:rPr lang="fr-FR" dirty="0">
                <a:latin typeface="Sylfaen" panose="010A0502050306030303" pitchFamily="18" charset="0"/>
              </a:rPr>
              <a:t>Balzac à </a:t>
            </a:r>
            <a:r>
              <a:rPr lang="fr-FR" b="1" dirty="0">
                <a:latin typeface="Sylfaen" panose="010A0502050306030303" pitchFamily="18" charset="0"/>
              </a:rPr>
              <a:t>Vouvray</a:t>
            </a:r>
          </a:p>
          <a:p>
            <a:r>
              <a:rPr lang="fr-FR" b="1" dirty="0">
                <a:latin typeface="Sylfaen" panose="010A0502050306030303" pitchFamily="18" charset="0"/>
              </a:rPr>
              <a:t>Layon</a:t>
            </a:r>
            <a:r>
              <a:rPr lang="fr-FR" dirty="0">
                <a:latin typeface="Sylfaen" panose="010A0502050306030303" pitchFamily="18" charset="0"/>
              </a:rPr>
              <a:t> : 1896 Syndicat des anti-sucreurs</a:t>
            </a:r>
          </a:p>
          <a:p>
            <a:r>
              <a:rPr lang="fr-FR" dirty="0">
                <a:latin typeface="Sylfaen" panose="010A0502050306030303" pitchFamily="18" charset="0"/>
              </a:rPr>
              <a:t>(Syndicat de garantie ou association libre de propriétaires viticulteurs pour la garantie de leurs produits contre le sucrage, le mutage, et les falsifications de toute nature des Vins d’Anjou)</a:t>
            </a:r>
          </a:p>
          <a:p>
            <a:r>
              <a:rPr lang="fr-FR" dirty="0">
                <a:latin typeface="Sylfaen" panose="010A0502050306030303" pitchFamily="18" charset="0"/>
              </a:rPr>
              <a:t>1978 </a:t>
            </a:r>
            <a:r>
              <a:rPr lang="fr-FR" b="1" dirty="0">
                <a:latin typeface="Sylfaen" panose="010A0502050306030303" pitchFamily="18" charset="0"/>
              </a:rPr>
              <a:t>St Lambert du </a:t>
            </a:r>
            <a:r>
              <a:rPr lang="fr-FR" b="1" dirty="0" err="1">
                <a:latin typeface="Sylfaen" panose="010A0502050306030303" pitchFamily="18" charset="0"/>
              </a:rPr>
              <a:t>Lattay</a:t>
            </a:r>
            <a:r>
              <a:rPr lang="fr-FR" b="1" dirty="0">
                <a:latin typeface="Sylfaen" panose="010A0502050306030303" pitchFamily="18" charset="0"/>
              </a:rPr>
              <a:t> </a:t>
            </a:r>
            <a:r>
              <a:rPr lang="fr-FR" dirty="0">
                <a:latin typeface="Sylfaen" panose="010A0502050306030303" pitchFamily="18" charset="0"/>
              </a:rPr>
              <a:t>- Musée journée chenin 2015</a:t>
            </a:r>
          </a:p>
          <a:p>
            <a:r>
              <a:rPr lang="fr-FR" dirty="0">
                <a:latin typeface="Sylfaen" panose="010A0502050306030303" pitchFamily="18" charset="0"/>
              </a:rPr>
              <a:t>2003 université du chenin à </a:t>
            </a:r>
            <a:r>
              <a:rPr lang="fr-FR" b="1" dirty="0">
                <a:latin typeface="Sylfaen" panose="010A0502050306030303" pitchFamily="18" charset="0"/>
              </a:rPr>
              <a:t>Fontevraud</a:t>
            </a:r>
          </a:p>
          <a:p>
            <a:r>
              <a:rPr lang="fr-FR" dirty="0">
                <a:latin typeface="Sylfaen" panose="010A0502050306030303" pitchFamily="18" charset="0"/>
              </a:rPr>
              <a:t>2010 Clos des Châtelliers à </a:t>
            </a:r>
            <a:r>
              <a:rPr lang="fr-FR" b="1" dirty="0">
                <a:latin typeface="Sylfaen" panose="010A0502050306030303" pitchFamily="18" charset="0"/>
              </a:rPr>
              <a:t>Amboise</a:t>
            </a:r>
            <a:r>
              <a:rPr lang="fr-FR" dirty="0">
                <a:latin typeface="Sylfaen" panose="010A0502050306030303" pitchFamily="18" charset="0"/>
              </a:rPr>
              <a:t>, œuvre d’</a:t>
            </a:r>
            <a:r>
              <a:rPr lang="fr-FR" dirty="0" err="1">
                <a:latin typeface="Sylfaen" panose="010A0502050306030303" pitchFamily="18" charset="0"/>
              </a:rPr>
              <a:t>Othoniel</a:t>
            </a:r>
            <a:endParaRPr lang="fr-FR" dirty="0">
              <a:latin typeface="Sylfaen" panose="010A0502050306030303" pitchFamily="18" charset="0"/>
            </a:endParaRPr>
          </a:p>
          <a:p>
            <a:r>
              <a:rPr lang="fr-FR" dirty="0">
                <a:latin typeface="Sylfaen" panose="010A0502050306030303" pitchFamily="18" charset="0"/>
              </a:rPr>
              <a:t>2016 </a:t>
            </a:r>
            <a:r>
              <a:rPr lang="fr-FR" b="1" dirty="0">
                <a:latin typeface="Sylfaen" panose="010A0502050306030303" pitchFamily="18" charset="0"/>
              </a:rPr>
              <a:t>Conservatoire de Montreuil Bellay </a:t>
            </a:r>
          </a:p>
          <a:p>
            <a:r>
              <a:rPr lang="fr-FR" b="1" dirty="0">
                <a:latin typeface="Sylfaen" panose="010A0502050306030303" pitchFamily="18" charset="0"/>
              </a:rPr>
              <a:t>…</a:t>
            </a:r>
            <a:endParaRPr lang="fr-FR" dirty="0">
              <a:latin typeface="Sylfaen" panose="010A0502050306030303" pitchFamily="18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053C1CC-080F-4ADF-84ED-108069CF77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170" y="962465"/>
            <a:ext cx="1312811" cy="71041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0F91DC9-B49A-40BE-98F4-0DD18B9923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8229" y="962465"/>
            <a:ext cx="701364" cy="71041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844BE04-B8BC-42E7-8E7E-12C4078C52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170" y="1736488"/>
            <a:ext cx="1280950" cy="81140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9AE8868-F19C-4959-BAC8-6917132BED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170" y="2660523"/>
            <a:ext cx="1280950" cy="86696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7F44140-4C32-4637-97C5-72CDA0DE8B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170" y="3594647"/>
            <a:ext cx="1312811" cy="91843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FEB3F3B-140B-4CF2-90B9-796F93BC86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70127" y="284893"/>
            <a:ext cx="1336949" cy="86263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CE6A354-E299-4DC4-8D9F-1EB3B04931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42234" y="2427032"/>
            <a:ext cx="1682984" cy="77437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ED0C03F-6CAB-4655-A367-6218A90F56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5170" y="5569973"/>
            <a:ext cx="1336949" cy="107052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6760C6A-B63E-4438-B568-B6E6BA1A343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5170" y="162533"/>
            <a:ext cx="1062297" cy="68972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7BDC180-E9BB-4275-9B47-728135DF0B0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51357" y="2402135"/>
            <a:ext cx="818771" cy="79927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D8820B4-3CD9-4E81-9AB6-F428E4D7046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31704" y="4496895"/>
            <a:ext cx="1398065" cy="120511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A0FBBD2-DFE2-4B5E-9CD0-AEE473BE18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29768" y="4496894"/>
            <a:ext cx="1722591" cy="120511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45EEEAD-2B0C-4386-81C8-664469F2797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84005" y="1227854"/>
            <a:ext cx="452958" cy="990187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2ED6B0E9-8CF0-4FC1-ADB9-5C0558A9D35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577253" y="5730496"/>
            <a:ext cx="1775106" cy="104317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E60E7CE5-6905-4A9D-8A0E-06707F4CC53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570127" y="3290205"/>
            <a:ext cx="1782231" cy="1062897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073C1DA0-9BAE-4784-8399-AAA2D669028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581861" y="1350214"/>
            <a:ext cx="1770498" cy="82257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3363A94-B771-4EDA-8B81-CA037EE4B02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7146" y="4604531"/>
            <a:ext cx="1344973" cy="88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3230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0053C1CC-080F-4ADF-84ED-108069CF77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170" y="163471"/>
            <a:ext cx="2173945" cy="117640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0F91DC9-B49A-40BE-98F4-0DD18B9923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170" y="1634841"/>
            <a:ext cx="2025657" cy="205179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844BE04-B8BC-42E7-8E7E-12C4078C52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171" y="4036294"/>
            <a:ext cx="2201772" cy="139469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FCE0ECC-4CDB-4DF8-82D4-37EDDC23B8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8982" y="825624"/>
            <a:ext cx="7036537" cy="3997312"/>
          </a:xfrm>
          <a:prstGeom prst="rect">
            <a:avLst/>
          </a:prstGeom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6E91A87E-7E7A-4531-8354-D5FDA58C5279}"/>
              </a:ext>
            </a:extLst>
          </p:cNvPr>
          <p:cNvSpPr/>
          <p:nvPr/>
        </p:nvSpPr>
        <p:spPr>
          <a:xfrm>
            <a:off x="5956917" y="2322595"/>
            <a:ext cx="248575" cy="25072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583AD16-2D18-414A-9610-67C86DFD09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94883" y="4507074"/>
            <a:ext cx="2730174" cy="1847823"/>
          </a:xfrm>
          <a:prstGeom prst="rect">
            <a:avLst/>
          </a:prstGeom>
        </p:spPr>
      </p:pic>
      <p:sp>
        <p:nvSpPr>
          <p:cNvPr id="12" name="Ellipse 11">
            <a:extLst>
              <a:ext uri="{FF2B5EF4-FFF2-40B4-BE49-F238E27FC236}">
                <a16:creationId xmlns:a16="http://schemas.microsoft.com/office/drawing/2014/main" id="{0267AB91-1584-4466-BBE9-F9FA538F5A17}"/>
              </a:ext>
            </a:extLst>
          </p:cNvPr>
          <p:cNvSpPr/>
          <p:nvPr/>
        </p:nvSpPr>
        <p:spPr>
          <a:xfrm>
            <a:off x="4076330" y="2955597"/>
            <a:ext cx="248575" cy="25072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170B8F19-49CB-4BD9-9BDE-7074E19EFAC4}"/>
              </a:ext>
            </a:extLst>
          </p:cNvPr>
          <p:cNvSpPr/>
          <p:nvPr/>
        </p:nvSpPr>
        <p:spPr>
          <a:xfrm>
            <a:off x="6712999" y="2108590"/>
            <a:ext cx="248575" cy="25072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BED91A17-6BF6-431F-900C-80357971EF27}"/>
              </a:ext>
            </a:extLst>
          </p:cNvPr>
          <p:cNvSpPr/>
          <p:nvPr/>
        </p:nvSpPr>
        <p:spPr>
          <a:xfrm>
            <a:off x="3827755" y="3107996"/>
            <a:ext cx="248575" cy="25072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C7C5CAB8-D759-40E0-89A9-C6A3461155CF}"/>
              </a:ext>
            </a:extLst>
          </p:cNvPr>
          <p:cNvCxnSpPr>
            <a:cxnSpLocks/>
          </p:cNvCxnSpPr>
          <p:nvPr/>
        </p:nvCxnSpPr>
        <p:spPr>
          <a:xfrm flipH="1" flipV="1">
            <a:off x="2310827" y="1260629"/>
            <a:ext cx="1679359" cy="19812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5B8EC75B-A2E8-4F61-BFBC-ECE21D36AB80}"/>
              </a:ext>
            </a:extLst>
          </p:cNvPr>
          <p:cNvCxnSpPr>
            <a:cxnSpLocks/>
            <a:stCxn id="12" idx="5"/>
          </p:cNvCxnSpPr>
          <p:nvPr/>
        </p:nvCxnSpPr>
        <p:spPr>
          <a:xfrm flipH="1" flipV="1">
            <a:off x="2104008" y="2359313"/>
            <a:ext cx="2184494" cy="81028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9916FF00-2207-4E99-BC18-79CFCD8D95D6}"/>
              </a:ext>
            </a:extLst>
          </p:cNvPr>
          <p:cNvCxnSpPr>
            <a:cxnSpLocks/>
            <a:stCxn id="3" idx="3"/>
          </p:cNvCxnSpPr>
          <p:nvPr/>
        </p:nvCxnSpPr>
        <p:spPr>
          <a:xfrm flipH="1">
            <a:off x="2175030" y="2536600"/>
            <a:ext cx="3818290" cy="19337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BC48B0FA-D1A0-4668-9568-75BDC7C3E805}"/>
              </a:ext>
            </a:extLst>
          </p:cNvPr>
          <p:cNvCxnSpPr>
            <a:cxnSpLocks/>
            <a:endCxn id="13" idx="1"/>
          </p:cNvCxnSpPr>
          <p:nvPr/>
        </p:nvCxnSpPr>
        <p:spPr>
          <a:xfrm flipH="1" flipV="1">
            <a:off x="6749402" y="2145308"/>
            <a:ext cx="2696440" cy="267763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 4">
            <a:extLst>
              <a:ext uri="{FF2B5EF4-FFF2-40B4-BE49-F238E27FC236}">
                <a16:creationId xmlns:a16="http://schemas.microsoft.com/office/drawing/2014/main" id="{09047DDD-4AED-4CA1-B156-1993120B05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3105" y="5095781"/>
            <a:ext cx="2290850" cy="1346255"/>
          </a:xfrm>
          <a:prstGeom prst="rect">
            <a:avLst/>
          </a:prstGeom>
        </p:spPr>
      </p:pic>
      <p:sp>
        <p:nvSpPr>
          <p:cNvPr id="17" name="Ellipse 16">
            <a:extLst>
              <a:ext uri="{FF2B5EF4-FFF2-40B4-BE49-F238E27FC236}">
                <a16:creationId xmlns:a16="http://schemas.microsoft.com/office/drawing/2014/main" id="{C07E2CA0-6947-4CFD-A5AF-123ADCFD4C8B}"/>
              </a:ext>
            </a:extLst>
          </p:cNvPr>
          <p:cNvSpPr/>
          <p:nvPr/>
        </p:nvSpPr>
        <p:spPr>
          <a:xfrm>
            <a:off x="2851212" y="3044240"/>
            <a:ext cx="248575" cy="25072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5E5949F1-C7E9-4B7B-82F0-CF63A49D2F53}"/>
              </a:ext>
            </a:extLst>
          </p:cNvPr>
          <p:cNvCxnSpPr>
            <a:cxnSpLocks/>
          </p:cNvCxnSpPr>
          <p:nvPr/>
        </p:nvCxnSpPr>
        <p:spPr>
          <a:xfrm flipH="1" flipV="1">
            <a:off x="2988075" y="3206320"/>
            <a:ext cx="1679359" cy="19812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 6">
            <a:extLst>
              <a:ext uri="{FF2B5EF4-FFF2-40B4-BE49-F238E27FC236}">
                <a16:creationId xmlns:a16="http://schemas.microsoft.com/office/drawing/2014/main" id="{A5E7D14A-A42D-443E-A62D-F4A1EA43B0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2531" y="5291091"/>
            <a:ext cx="2261904" cy="1348967"/>
          </a:xfrm>
          <a:prstGeom prst="rect">
            <a:avLst/>
          </a:prstGeom>
        </p:spPr>
      </p:pic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4D2F158C-5BE6-4FE0-963D-F2C99716C5FA}"/>
              </a:ext>
            </a:extLst>
          </p:cNvPr>
          <p:cNvCxnSpPr>
            <a:cxnSpLocks/>
          </p:cNvCxnSpPr>
          <p:nvPr/>
        </p:nvCxnSpPr>
        <p:spPr>
          <a:xfrm flipH="1">
            <a:off x="2486944" y="3044240"/>
            <a:ext cx="1126268" cy="291267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lipse 23">
            <a:extLst>
              <a:ext uri="{FF2B5EF4-FFF2-40B4-BE49-F238E27FC236}">
                <a16:creationId xmlns:a16="http://schemas.microsoft.com/office/drawing/2014/main" id="{2860C920-A7E2-44E4-8DB6-D2AFA39192CF}"/>
              </a:ext>
            </a:extLst>
          </p:cNvPr>
          <p:cNvSpPr/>
          <p:nvPr/>
        </p:nvSpPr>
        <p:spPr>
          <a:xfrm>
            <a:off x="3488924" y="2991108"/>
            <a:ext cx="248575" cy="25072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58707A62-E5D8-43B4-8BE2-E58CE252B4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53540" y="284910"/>
            <a:ext cx="3015932" cy="2109936"/>
          </a:xfrm>
          <a:prstGeom prst="rect">
            <a:avLst/>
          </a:prstGeom>
        </p:spPr>
      </p:pic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ED3583CE-CED1-42E1-A596-5DA65B97C6F7}"/>
              </a:ext>
            </a:extLst>
          </p:cNvPr>
          <p:cNvCxnSpPr>
            <a:cxnSpLocks/>
          </p:cNvCxnSpPr>
          <p:nvPr/>
        </p:nvCxnSpPr>
        <p:spPr>
          <a:xfrm>
            <a:off x="6596109" y="1855433"/>
            <a:ext cx="3880728" cy="16447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Ellipse 29">
            <a:extLst>
              <a:ext uri="{FF2B5EF4-FFF2-40B4-BE49-F238E27FC236}">
                <a16:creationId xmlns:a16="http://schemas.microsoft.com/office/drawing/2014/main" id="{8BF22C94-5D50-4E16-B635-516570496A92}"/>
              </a:ext>
            </a:extLst>
          </p:cNvPr>
          <p:cNvSpPr/>
          <p:nvPr/>
        </p:nvSpPr>
        <p:spPr>
          <a:xfrm>
            <a:off x="6428923" y="1755902"/>
            <a:ext cx="248575" cy="25072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36D99055-8E61-41A6-BB83-E369970DBA1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66418" y="83569"/>
            <a:ext cx="1682984" cy="1085902"/>
          </a:xfrm>
          <a:prstGeom prst="rect">
            <a:avLst/>
          </a:prstGeom>
        </p:spPr>
      </p:pic>
      <p:sp>
        <p:nvSpPr>
          <p:cNvPr id="32" name="Ellipse 31">
            <a:extLst>
              <a:ext uri="{FF2B5EF4-FFF2-40B4-BE49-F238E27FC236}">
                <a16:creationId xmlns:a16="http://schemas.microsoft.com/office/drawing/2014/main" id="{F20C345A-9F46-4FEB-AA08-55EFBF3A22C7}"/>
              </a:ext>
            </a:extLst>
          </p:cNvPr>
          <p:cNvSpPr/>
          <p:nvPr/>
        </p:nvSpPr>
        <p:spPr>
          <a:xfrm>
            <a:off x="5832629" y="1657579"/>
            <a:ext cx="248575" cy="25072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3095AB4B-D335-4801-A666-77E1A75E7B81}"/>
              </a:ext>
            </a:extLst>
          </p:cNvPr>
          <p:cNvCxnSpPr>
            <a:cxnSpLocks/>
          </p:cNvCxnSpPr>
          <p:nvPr/>
        </p:nvCxnSpPr>
        <p:spPr>
          <a:xfrm>
            <a:off x="5956917" y="932155"/>
            <a:ext cx="0" cy="8237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80382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76056" y="520860"/>
            <a:ext cx="10515600" cy="5706319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b="1" dirty="0">
                <a:latin typeface="Sylfaen" panose="010A0502050306030303" pitchFamily="18" charset="0"/>
              </a:rPr>
              <a:t>Les trois œnotourismes du chenin</a:t>
            </a:r>
            <a:br>
              <a:rPr lang="fr-FR" dirty="0">
                <a:latin typeface="Sylfaen" panose="010A0502050306030303" pitchFamily="18" charset="0"/>
              </a:rPr>
            </a:br>
            <a:r>
              <a:rPr lang="fr-FR" dirty="0">
                <a:latin typeface="Sylfaen" panose="010A0502050306030303" pitchFamily="18" charset="0"/>
              </a:rPr>
              <a:t>- chenin dégustation</a:t>
            </a:r>
            <a:br>
              <a:rPr lang="fr-FR" dirty="0">
                <a:latin typeface="Sylfaen" panose="010A0502050306030303" pitchFamily="18" charset="0"/>
              </a:rPr>
            </a:br>
            <a:r>
              <a:rPr lang="fr-FR" dirty="0">
                <a:latin typeface="Sylfaen" panose="010A0502050306030303" pitchFamily="18" charset="0"/>
              </a:rPr>
              <a:t>- ‎chenin épicurien </a:t>
            </a:r>
            <a:br>
              <a:rPr lang="fr-FR" dirty="0">
                <a:latin typeface="Sylfaen" panose="010A0502050306030303" pitchFamily="18" charset="0"/>
              </a:rPr>
            </a:br>
            <a:r>
              <a:rPr lang="fr-FR" dirty="0">
                <a:latin typeface="Sylfaen" panose="010A0502050306030303" pitchFamily="18" charset="0"/>
              </a:rPr>
              <a:t>- chenin patrimoine culturel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fr-FR" dirty="0">
              <a:latin typeface="Sylfaen" panose="010A0502050306030303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fr-FR" b="1" dirty="0">
                <a:latin typeface="Sylfaen" panose="010A0502050306030303" pitchFamily="18" charset="0"/>
              </a:rPr>
              <a:t>Actions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fr-FR" dirty="0">
                <a:latin typeface="Sylfaen" panose="010A0502050306030303" pitchFamily="18" charset="0"/>
              </a:rPr>
              <a:t>Mieux connaître l’ensemble patrimonial historique et </a:t>
            </a:r>
            <a:r>
              <a:rPr lang="fr-FR" dirty="0" err="1">
                <a:latin typeface="Sylfaen" panose="010A0502050306030303" pitchFamily="18" charset="0"/>
              </a:rPr>
              <a:t>œnoculturel</a:t>
            </a:r>
            <a:r>
              <a:rPr lang="fr-FR" dirty="0">
                <a:latin typeface="Sylfaen" panose="010A0502050306030303" pitchFamily="18" charset="0"/>
              </a:rPr>
              <a:t> produit par le chenin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fr-FR" dirty="0">
                <a:latin typeface="Sylfaen" panose="010A0502050306030303" pitchFamily="18" charset="0"/>
              </a:rPr>
              <a:t>Le raconter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fr-FR" dirty="0">
                <a:latin typeface="Sylfaen" panose="010A0502050306030303" pitchFamily="18" charset="0"/>
              </a:rPr>
              <a:t>L’incarner en prestations œnotouristiques dans son théâtre géographique.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0E21917-0575-4E34-A67D-F0AC777D78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094" y="6169919"/>
            <a:ext cx="1896742" cy="44488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775DAF-88E0-420A-B5BC-9C8403DF4991}"/>
              </a:ext>
            </a:extLst>
          </p:cNvPr>
          <p:cNvSpPr/>
          <p:nvPr/>
        </p:nvSpPr>
        <p:spPr>
          <a:xfrm>
            <a:off x="10873191" y="6597352"/>
            <a:ext cx="822311" cy="7200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D7A6247-C3E6-46C2-9E95-FFA0036DFC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191" y="6120867"/>
            <a:ext cx="327670" cy="45675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8D00A7B1-48B1-4469-BF37-C4A8C1CE42DC}"/>
              </a:ext>
            </a:extLst>
          </p:cNvPr>
          <p:cNvSpPr txBox="1"/>
          <p:nvPr/>
        </p:nvSpPr>
        <p:spPr>
          <a:xfrm>
            <a:off x="7885367" y="6392361"/>
            <a:ext cx="2987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bg1">
                    <a:lumMod val="50000"/>
                  </a:schemeClr>
                </a:solidFill>
                <a:latin typeface="Sylfaen" panose="010A0502050306030303" pitchFamily="18" charset="0"/>
              </a:rPr>
              <a:t>André Deyrieux Winetourisminfrance.com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0BDD28A-1399-464D-BC12-91AEFEF255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861" y="6120867"/>
            <a:ext cx="478482" cy="47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391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BD4DCBD-FFA0-4A14-BEE6-EBC0B893DB3A}"/>
              </a:ext>
            </a:extLst>
          </p:cNvPr>
          <p:cNvSpPr/>
          <p:nvPr/>
        </p:nvSpPr>
        <p:spPr>
          <a:xfrm>
            <a:off x="6084169" y="4185234"/>
            <a:ext cx="3059832" cy="182849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57B4A36-5CB0-4560-B852-C583CB5EBC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984" y="4213530"/>
            <a:ext cx="1504303" cy="1807758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C3B2ACD-AF5A-4A7A-A0F3-AC56B715D01E}"/>
              </a:ext>
            </a:extLst>
          </p:cNvPr>
          <p:cNvSpPr txBox="1"/>
          <p:nvPr/>
        </p:nvSpPr>
        <p:spPr>
          <a:xfrm>
            <a:off x="6372200" y="4717586"/>
            <a:ext cx="2376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Sylfaen" panose="010A0502050306030303" pitchFamily="18" charset="0"/>
                <a:hlinkClick r:id="rId3"/>
              </a:rPr>
              <a:t>adeyrieux@gmail.com</a:t>
            </a:r>
            <a:endParaRPr lang="fr-FR" dirty="0">
              <a:latin typeface="Sylfaen" panose="010A0502050306030303" pitchFamily="18" charset="0"/>
            </a:endParaRPr>
          </a:p>
          <a:p>
            <a:endParaRPr lang="fr-FR" dirty="0">
              <a:latin typeface="Sylfaen" panose="010A0502050306030303" pitchFamily="18" charset="0"/>
            </a:endParaRPr>
          </a:p>
          <a:p>
            <a:r>
              <a:rPr lang="fr-FR" dirty="0">
                <a:latin typeface="Sylfaen" panose="010A0502050306030303" pitchFamily="18" charset="0"/>
              </a:rPr>
              <a:t>06 84 93 80 83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F4A2221C-E2FD-4092-BB17-E8CD404A38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6056" y="520860"/>
            <a:ext cx="10515600" cy="5706319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fr-FR" b="1" dirty="0">
                <a:latin typeface="Sylfaen" panose="010A0502050306030303" pitchFamily="18" charset="0"/>
              </a:rPr>
              <a:t>Merci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fr-FR" b="1" dirty="0">
              <a:latin typeface="Sylfaen" panose="010A0502050306030303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fr-FR" b="1" dirty="0">
                <a:latin typeface="Sylfaen" panose="010A0502050306030303" pitchFamily="18" charset="0"/>
              </a:rPr>
              <a:t>Et bravo pour ce magnifique colloque !</a:t>
            </a:r>
            <a:endParaRPr lang="fr-FR" dirty="0">
              <a:latin typeface="Sylfaen" panose="010A05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3186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666042" y="2119816"/>
            <a:ext cx="10079115" cy="2387600"/>
          </a:xfrm>
        </p:spPr>
        <p:txBody>
          <a:bodyPr>
            <a:normAutofit fontScale="90000"/>
          </a:bodyPr>
          <a:lstStyle/>
          <a:p>
            <a:r>
              <a:rPr lang="en-GB" b="1" i="1" dirty="0">
                <a:latin typeface="Sylfaen" panose="010A0502050306030303" pitchFamily="18" charset="0"/>
              </a:rPr>
              <a:t>Nous </a:t>
            </a:r>
            <a:r>
              <a:rPr lang="en-GB" b="1" i="1" dirty="0" err="1">
                <a:latin typeface="Sylfaen" panose="010A0502050306030303" pitchFamily="18" charset="0"/>
              </a:rPr>
              <a:t>constatons</a:t>
            </a:r>
            <a:r>
              <a:rPr lang="en-GB" b="1" i="1" dirty="0">
                <a:latin typeface="Sylfaen" panose="010A0502050306030303" pitchFamily="18" charset="0"/>
              </a:rPr>
              <a:t> </a:t>
            </a:r>
            <a:r>
              <a:rPr lang="en-GB" b="1" i="1" dirty="0" err="1">
                <a:latin typeface="Sylfaen" panose="010A0502050306030303" pitchFamily="18" charset="0"/>
              </a:rPr>
              <a:t>l’e</a:t>
            </a:r>
            <a:r>
              <a:rPr lang="fr-FR" b="1" i="1" dirty="0" err="1">
                <a:latin typeface="Sylfaen" panose="010A0502050306030303" pitchFamily="18" charset="0"/>
              </a:rPr>
              <a:t>xtension</a:t>
            </a:r>
            <a:r>
              <a:rPr lang="fr-FR" b="1" i="1" dirty="0">
                <a:latin typeface="Sylfaen" panose="010A0502050306030303" pitchFamily="18" charset="0"/>
              </a:rPr>
              <a:t> du domaine du vin </a:t>
            </a:r>
            <a:br>
              <a:rPr lang="fr-FR" b="1" i="1" dirty="0">
                <a:latin typeface="Sylfaen" panose="010A0502050306030303" pitchFamily="18" charset="0"/>
              </a:rPr>
            </a:br>
            <a:br>
              <a:rPr lang="fr-FR" b="1" i="1" dirty="0">
                <a:latin typeface="Sylfaen" panose="010A0502050306030303" pitchFamily="18" charset="0"/>
              </a:rPr>
            </a:br>
            <a:r>
              <a:rPr lang="fr-FR" sz="4400" b="1" i="1" dirty="0" err="1">
                <a:latin typeface="Sylfaen" panose="010A0502050306030303" pitchFamily="18" charset="0"/>
              </a:rPr>
              <a:t>Vin</a:t>
            </a:r>
            <a:r>
              <a:rPr lang="fr-FR" sz="4400" b="1" i="1" dirty="0">
                <a:latin typeface="Sylfaen" panose="010A0502050306030303" pitchFamily="18" charset="0"/>
              </a:rPr>
              <a:t> dégustation</a:t>
            </a:r>
            <a:br>
              <a:rPr lang="fr-FR" sz="4400" b="1" i="1" dirty="0">
                <a:latin typeface="Sylfaen" panose="010A0502050306030303" pitchFamily="18" charset="0"/>
              </a:rPr>
            </a:br>
            <a:r>
              <a:rPr lang="fr-FR" sz="4400" b="1" i="1" dirty="0">
                <a:latin typeface="Sylfaen" panose="010A0502050306030303" pitchFamily="18" charset="0"/>
              </a:rPr>
              <a:t>Vin convivial</a:t>
            </a:r>
            <a:br>
              <a:rPr lang="fr-FR" sz="4400" b="1" i="1" dirty="0">
                <a:latin typeface="Sylfaen" panose="010A0502050306030303" pitchFamily="18" charset="0"/>
              </a:rPr>
            </a:br>
            <a:r>
              <a:rPr lang="fr-FR" sz="4400" b="1" i="1" dirty="0">
                <a:latin typeface="Sylfaen" panose="010A0502050306030303" pitchFamily="18" charset="0"/>
              </a:rPr>
              <a:t>Vin culturel</a:t>
            </a:r>
            <a:endParaRPr lang="en-GB" sz="4400" b="1" i="1" dirty="0">
              <a:latin typeface="Sylfaen" panose="010A0502050306030303" pitchFamily="18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094" y="6169919"/>
            <a:ext cx="1896742" cy="44488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023C7F8-B2AF-4B7F-B784-852A05137F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442" y="2105007"/>
            <a:ext cx="1334059" cy="291631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7D52497-A4EA-49ED-9585-7CF9BE943C98}"/>
              </a:ext>
            </a:extLst>
          </p:cNvPr>
          <p:cNvSpPr/>
          <p:nvPr/>
        </p:nvSpPr>
        <p:spPr>
          <a:xfrm>
            <a:off x="10873191" y="6597352"/>
            <a:ext cx="822311" cy="7200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672A8AD-91C4-41FE-B072-282AA52863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191" y="6120867"/>
            <a:ext cx="327670" cy="456752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44FF87C2-8FE8-4B9C-9219-3CBFD454380A}"/>
              </a:ext>
            </a:extLst>
          </p:cNvPr>
          <p:cNvSpPr txBox="1"/>
          <p:nvPr/>
        </p:nvSpPr>
        <p:spPr>
          <a:xfrm>
            <a:off x="7885367" y="6392361"/>
            <a:ext cx="2987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bg1">
                    <a:lumMod val="50000"/>
                  </a:schemeClr>
                </a:solidFill>
                <a:latin typeface="Sylfaen" panose="010A0502050306030303" pitchFamily="18" charset="0"/>
              </a:rPr>
              <a:t>André Deyrieux Winetourisminfrance.com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4502A57-A363-47D0-953D-73B6F7BAC9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861" y="6120867"/>
            <a:ext cx="478482" cy="47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1587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666042" y="2741253"/>
            <a:ext cx="10079115" cy="2387600"/>
          </a:xfrm>
        </p:spPr>
        <p:txBody>
          <a:bodyPr>
            <a:normAutofit fontScale="90000"/>
          </a:bodyPr>
          <a:lstStyle/>
          <a:p>
            <a:r>
              <a:rPr lang="en-GB" b="1" i="1" dirty="0">
                <a:latin typeface="Sylfaen" panose="010A0502050306030303" pitchFamily="18" charset="0"/>
              </a:rPr>
              <a:t>Nous </a:t>
            </a:r>
            <a:r>
              <a:rPr lang="en-GB" b="1" i="1" dirty="0" err="1">
                <a:latin typeface="Sylfaen" panose="010A0502050306030303" pitchFamily="18" charset="0"/>
              </a:rPr>
              <a:t>devinons</a:t>
            </a:r>
            <a:r>
              <a:rPr lang="en-GB" b="1" i="1" dirty="0">
                <a:latin typeface="Sylfaen" panose="010A0502050306030303" pitchFamily="18" charset="0"/>
              </a:rPr>
              <a:t> la </a:t>
            </a:r>
            <a:r>
              <a:rPr lang="en-GB" b="1" i="1" dirty="0" err="1">
                <a:latin typeface="Sylfaen" panose="010A0502050306030303" pitchFamily="18" charset="0"/>
              </a:rPr>
              <a:t>possibilité</a:t>
            </a:r>
            <a:r>
              <a:rPr lang="en-GB" b="1" i="1" dirty="0">
                <a:latin typeface="Sylfaen" panose="010A0502050306030303" pitchFamily="18" charset="0"/>
              </a:rPr>
              <a:t> </a:t>
            </a:r>
            <a:r>
              <a:rPr lang="en-GB" b="1" i="1" dirty="0" err="1">
                <a:latin typeface="Sylfaen" panose="010A0502050306030303" pitchFamily="18" charset="0"/>
              </a:rPr>
              <a:t>d’une</a:t>
            </a:r>
            <a:r>
              <a:rPr lang="en-GB" b="1" i="1" dirty="0">
                <a:latin typeface="Sylfaen" panose="010A0502050306030303" pitchFamily="18" charset="0"/>
              </a:rPr>
              <a:t> nouvelle clientele</a:t>
            </a:r>
            <a:br>
              <a:rPr lang="en-GB" b="1" i="1" dirty="0">
                <a:latin typeface="Sylfaen" panose="010A0502050306030303" pitchFamily="18" charset="0"/>
              </a:rPr>
            </a:br>
            <a:br>
              <a:rPr lang="en-GB" sz="3600" b="1" i="1" dirty="0">
                <a:latin typeface="Sylfaen" panose="010A0502050306030303" pitchFamily="18" charset="0"/>
              </a:rPr>
            </a:br>
            <a:r>
              <a:rPr lang="en-GB" sz="3600" b="1" i="1" dirty="0">
                <a:latin typeface="Sylfaen" panose="010A0502050306030303" pitchFamily="18" charset="0"/>
              </a:rPr>
              <a:t>Amateurs</a:t>
            </a:r>
            <a:br>
              <a:rPr lang="en-GB" sz="3600" b="1" i="1" dirty="0">
                <a:latin typeface="Sylfaen" panose="010A0502050306030303" pitchFamily="18" charset="0"/>
              </a:rPr>
            </a:br>
            <a:r>
              <a:rPr lang="en-GB" sz="3600" b="1" i="1" dirty="0" err="1">
                <a:latin typeface="Sylfaen" panose="010A0502050306030303" pitchFamily="18" charset="0"/>
              </a:rPr>
              <a:t>Epicuriens</a:t>
            </a:r>
            <a:br>
              <a:rPr lang="en-GB" sz="3600" b="1" i="1" dirty="0">
                <a:latin typeface="Sylfaen" panose="010A0502050306030303" pitchFamily="18" charset="0"/>
              </a:rPr>
            </a:br>
            <a:r>
              <a:rPr lang="en-GB" sz="3600" b="1" i="1" dirty="0" err="1">
                <a:latin typeface="Sylfaen" panose="010A0502050306030303" pitchFamily="18" charset="0"/>
              </a:rPr>
              <a:t>Touristes</a:t>
            </a:r>
            <a:r>
              <a:rPr lang="en-GB" sz="3600" b="1" i="1" dirty="0">
                <a:latin typeface="Sylfaen" panose="010A0502050306030303" pitchFamily="18" charset="0"/>
              </a:rPr>
              <a:t>, </a:t>
            </a:r>
            <a:r>
              <a:rPr lang="en-GB" sz="3600" b="1" i="1" dirty="0" err="1">
                <a:latin typeface="Sylfaen" panose="010A0502050306030303" pitchFamily="18" charset="0"/>
              </a:rPr>
              <a:t>Curieux</a:t>
            </a:r>
            <a:br>
              <a:rPr lang="en-GB" sz="3600" b="1" i="1" dirty="0">
                <a:latin typeface="Sylfaen" panose="010A0502050306030303" pitchFamily="18" charset="0"/>
              </a:rPr>
            </a:br>
            <a:endParaRPr lang="en-GB" sz="3600" b="1" i="1" dirty="0">
              <a:latin typeface="Sylfaen" panose="010A0502050306030303" pitchFamily="18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094" y="6169919"/>
            <a:ext cx="1896742" cy="44488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023C7F8-B2AF-4B7F-B784-852A05137F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442" y="2105007"/>
            <a:ext cx="1334059" cy="291631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7D52497-A4EA-49ED-9585-7CF9BE943C98}"/>
              </a:ext>
            </a:extLst>
          </p:cNvPr>
          <p:cNvSpPr/>
          <p:nvPr/>
        </p:nvSpPr>
        <p:spPr>
          <a:xfrm>
            <a:off x="10873191" y="6597352"/>
            <a:ext cx="822311" cy="7200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672A8AD-91C4-41FE-B072-282AA52863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191" y="6120867"/>
            <a:ext cx="327670" cy="456752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44FF87C2-8FE8-4B9C-9219-3CBFD454380A}"/>
              </a:ext>
            </a:extLst>
          </p:cNvPr>
          <p:cNvSpPr txBox="1"/>
          <p:nvPr/>
        </p:nvSpPr>
        <p:spPr>
          <a:xfrm>
            <a:off x="7885367" y="6392361"/>
            <a:ext cx="2987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bg1">
                    <a:lumMod val="50000"/>
                  </a:schemeClr>
                </a:solidFill>
                <a:latin typeface="Sylfaen" panose="010A0502050306030303" pitchFamily="18" charset="0"/>
              </a:rPr>
              <a:t>André Deyrieux Winetourisminfrance.com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4502A57-A363-47D0-953D-73B6F7BAC9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861" y="6120867"/>
            <a:ext cx="478482" cy="47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6871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666042" y="2119816"/>
            <a:ext cx="10079115" cy="2387600"/>
          </a:xfrm>
        </p:spPr>
        <p:txBody>
          <a:bodyPr>
            <a:normAutofit fontScale="90000"/>
          </a:bodyPr>
          <a:lstStyle/>
          <a:p>
            <a:r>
              <a:rPr lang="en-GB" b="1" i="1" dirty="0">
                <a:latin typeface="Sylfaen" panose="010A0502050306030303" pitchFamily="18" charset="0"/>
              </a:rPr>
              <a:t>La carte et le </a:t>
            </a:r>
            <a:r>
              <a:rPr lang="en-GB" b="1" i="1" dirty="0" err="1">
                <a:latin typeface="Sylfaen" panose="010A0502050306030303" pitchFamily="18" charset="0"/>
              </a:rPr>
              <a:t>territoire</a:t>
            </a:r>
            <a:br>
              <a:rPr lang="en-GB" b="1" i="1" dirty="0">
                <a:latin typeface="Sylfaen" panose="010A0502050306030303" pitchFamily="18" charset="0"/>
              </a:rPr>
            </a:br>
            <a:br>
              <a:rPr lang="en-GB" sz="4400" b="1" i="1" dirty="0">
                <a:latin typeface="Sylfaen" panose="010A0502050306030303" pitchFamily="18" charset="0"/>
              </a:rPr>
            </a:br>
            <a:r>
              <a:rPr lang="en-GB" sz="4400" b="1" i="1" dirty="0">
                <a:latin typeface="Sylfaen" panose="010A0502050306030303" pitchFamily="18" charset="0"/>
              </a:rPr>
              <a:t>Nous </a:t>
            </a:r>
            <a:r>
              <a:rPr lang="en-GB" sz="4400" b="1" i="1" dirty="0" err="1">
                <a:latin typeface="Sylfaen" panose="010A0502050306030303" pitchFamily="18" charset="0"/>
              </a:rPr>
              <a:t>lisons</a:t>
            </a:r>
            <a:r>
              <a:rPr lang="en-GB" sz="4400" b="1" i="1" dirty="0">
                <a:latin typeface="Sylfaen" panose="010A0502050306030303" pitchFamily="18" charset="0"/>
              </a:rPr>
              <a:t> </a:t>
            </a:r>
            <a:r>
              <a:rPr lang="en-GB" sz="4400" b="1" i="1" dirty="0" err="1">
                <a:latin typeface="Sylfaen" panose="010A0502050306030303" pitchFamily="18" charset="0"/>
              </a:rPr>
              <a:t>l’e</a:t>
            </a:r>
            <a:r>
              <a:rPr lang="fr-FR" sz="4400" b="1" i="1" dirty="0" err="1">
                <a:latin typeface="Sylfaen" panose="010A0502050306030303" pitchFamily="18" charset="0"/>
              </a:rPr>
              <a:t>xtension</a:t>
            </a:r>
            <a:r>
              <a:rPr lang="fr-FR" sz="4400" b="1" i="1" dirty="0">
                <a:latin typeface="Sylfaen" panose="010A0502050306030303" pitchFamily="18" charset="0"/>
              </a:rPr>
              <a:t> du domaine du vin dans les cartes</a:t>
            </a:r>
            <a:endParaRPr lang="en-GB" sz="4400" b="1" i="1" dirty="0">
              <a:latin typeface="Sylfaen" panose="010A0502050306030303" pitchFamily="18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094" y="6169919"/>
            <a:ext cx="1896742" cy="44488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023C7F8-B2AF-4B7F-B784-852A05137F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442" y="2105007"/>
            <a:ext cx="1334059" cy="291631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7D52497-A4EA-49ED-9585-7CF9BE943C98}"/>
              </a:ext>
            </a:extLst>
          </p:cNvPr>
          <p:cNvSpPr/>
          <p:nvPr/>
        </p:nvSpPr>
        <p:spPr>
          <a:xfrm>
            <a:off x="10873191" y="6597352"/>
            <a:ext cx="822311" cy="7200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672A8AD-91C4-41FE-B072-282AA52863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191" y="6120867"/>
            <a:ext cx="327670" cy="456752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44FF87C2-8FE8-4B9C-9219-3CBFD454380A}"/>
              </a:ext>
            </a:extLst>
          </p:cNvPr>
          <p:cNvSpPr txBox="1"/>
          <p:nvPr/>
        </p:nvSpPr>
        <p:spPr>
          <a:xfrm>
            <a:off x="7885367" y="6392361"/>
            <a:ext cx="2987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bg1">
                    <a:lumMod val="50000"/>
                  </a:schemeClr>
                </a:solidFill>
                <a:latin typeface="Sylfaen" panose="010A0502050306030303" pitchFamily="18" charset="0"/>
              </a:rPr>
              <a:t>André Deyrieux Winetourisminfrance.com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4502A57-A363-47D0-953D-73B6F7BAC9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861" y="6120867"/>
            <a:ext cx="478482" cy="47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5888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648288" y="2317071"/>
            <a:ext cx="9144000" cy="1086359"/>
          </a:xfrm>
        </p:spPr>
        <p:txBody>
          <a:bodyPr>
            <a:normAutofit fontScale="90000"/>
          </a:bodyPr>
          <a:lstStyle/>
          <a:p>
            <a:br>
              <a:rPr lang="en-GB" b="1" dirty="0"/>
            </a:br>
            <a:br>
              <a:rPr lang="en-GB" b="1" dirty="0"/>
            </a:br>
            <a:r>
              <a:rPr lang="fr-FR" b="1" dirty="0">
                <a:latin typeface="Sylfaen" panose="010A0502050306030303" pitchFamily="18" charset="0"/>
              </a:rPr>
              <a:t>Cartes d’appellations</a:t>
            </a:r>
            <a:endParaRPr lang="en-GB" b="1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023C7F8-B2AF-4B7F-B784-852A05137F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442" y="2105007"/>
            <a:ext cx="1334059" cy="291631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0E8C824-C2A1-434D-A07B-F6A5015F05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094" y="6169919"/>
            <a:ext cx="1896742" cy="44488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EC818F0-0123-46C2-9B16-4C1FB9EAFF6E}"/>
              </a:ext>
            </a:extLst>
          </p:cNvPr>
          <p:cNvSpPr/>
          <p:nvPr/>
        </p:nvSpPr>
        <p:spPr>
          <a:xfrm>
            <a:off x="10873191" y="6597352"/>
            <a:ext cx="822311" cy="7200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7801E12-17DB-4CB3-A11B-CDB31EB011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191" y="6120867"/>
            <a:ext cx="327670" cy="456752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1328458C-5EBC-48B0-97BB-DA6C92234866}"/>
              </a:ext>
            </a:extLst>
          </p:cNvPr>
          <p:cNvSpPr txBox="1"/>
          <p:nvPr/>
        </p:nvSpPr>
        <p:spPr>
          <a:xfrm>
            <a:off x="7885367" y="6392361"/>
            <a:ext cx="2987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bg1">
                    <a:lumMod val="50000"/>
                  </a:schemeClr>
                </a:solidFill>
                <a:latin typeface="Sylfaen" panose="010A0502050306030303" pitchFamily="18" charset="0"/>
              </a:rPr>
              <a:t>André Deyrieux Winetourisminfrance.com 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D6DFFEF-35CC-437F-BDA9-524AC1A3DF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861" y="6120867"/>
            <a:ext cx="478482" cy="47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1442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51B1322-24A4-473A-9CB3-DCC657E1DC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1646"/>
            <a:ext cx="12192000" cy="5635495"/>
          </a:xfrm>
          <a:prstGeom prst="rect">
            <a:avLst/>
          </a:prstGeom>
          <a:ln>
            <a:solidFill>
              <a:srgbClr val="92D050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1A700A9-51FC-4E58-B4FD-94C04F23B412}"/>
              </a:ext>
            </a:extLst>
          </p:cNvPr>
          <p:cNvSpPr/>
          <p:nvPr/>
        </p:nvSpPr>
        <p:spPr>
          <a:xfrm>
            <a:off x="1006764" y="3208685"/>
            <a:ext cx="2503054" cy="23090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F67B84-4344-4656-A11A-302D107F9CEA}"/>
              </a:ext>
            </a:extLst>
          </p:cNvPr>
          <p:cNvSpPr/>
          <p:nvPr/>
        </p:nvSpPr>
        <p:spPr>
          <a:xfrm>
            <a:off x="1225118" y="4181373"/>
            <a:ext cx="2284700" cy="14648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D17F90-3135-44AB-B24C-DA50EC8968C9}"/>
              </a:ext>
            </a:extLst>
          </p:cNvPr>
          <p:cNvSpPr/>
          <p:nvPr/>
        </p:nvSpPr>
        <p:spPr>
          <a:xfrm>
            <a:off x="1225118" y="2938499"/>
            <a:ext cx="2284700" cy="19530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E4C6F1-E48B-4FA2-A5BF-8194483E38EE}"/>
              </a:ext>
            </a:extLst>
          </p:cNvPr>
          <p:cNvSpPr/>
          <p:nvPr/>
        </p:nvSpPr>
        <p:spPr>
          <a:xfrm>
            <a:off x="3701988" y="4838320"/>
            <a:ext cx="1029810" cy="2308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A4FE84-D6BA-45C2-937B-C4F54196303B}"/>
              </a:ext>
            </a:extLst>
          </p:cNvPr>
          <p:cNvSpPr/>
          <p:nvPr/>
        </p:nvSpPr>
        <p:spPr>
          <a:xfrm>
            <a:off x="1518082" y="1251741"/>
            <a:ext cx="1020932" cy="22194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8DCFCA-50BE-4952-B61F-11F0FD14F0F0}"/>
              </a:ext>
            </a:extLst>
          </p:cNvPr>
          <p:cNvSpPr/>
          <p:nvPr/>
        </p:nvSpPr>
        <p:spPr>
          <a:xfrm>
            <a:off x="195309" y="291646"/>
            <a:ext cx="2343705" cy="3031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C9A969D-8CEE-46D7-A440-1690970C8680}"/>
              </a:ext>
            </a:extLst>
          </p:cNvPr>
          <p:cNvSpPr/>
          <p:nvPr/>
        </p:nvSpPr>
        <p:spPr>
          <a:xfrm>
            <a:off x="1100831" y="772347"/>
            <a:ext cx="1438183" cy="266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5568322-DAFA-4228-A9AD-B192FA5B1710}"/>
              </a:ext>
            </a:extLst>
          </p:cNvPr>
          <p:cNvSpPr/>
          <p:nvPr/>
        </p:nvSpPr>
        <p:spPr>
          <a:xfrm>
            <a:off x="5228948" y="958778"/>
            <a:ext cx="683580" cy="355107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2DC9EBE-7930-487D-9253-BD1200F76A02}"/>
              </a:ext>
            </a:extLst>
          </p:cNvPr>
          <p:cNvSpPr/>
          <p:nvPr/>
        </p:nvSpPr>
        <p:spPr>
          <a:xfrm>
            <a:off x="7048870" y="3439594"/>
            <a:ext cx="825623" cy="39555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0604907-ECE0-41C8-9C7B-787AAC5258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094" y="6169919"/>
            <a:ext cx="1896742" cy="44488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4B7A9C2-9496-4B9C-9D79-79837B92D538}"/>
              </a:ext>
            </a:extLst>
          </p:cNvPr>
          <p:cNvSpPr/>
          <p:nvPr/>
        </p:nvSpPr>
        <p:spPr>
          <a:xfrm>
            <a:off x="10873191" y="6597352"/>
            <a:ext cx="822311" cy="7200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3596C94B-5E50-46C0-88A7-26BF5FA873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191" y="6120867"/>
            <a:ext cx="327670" cy="456752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1F0CB697-69E2-4F51-8D4C-129EBE0F7CAB}"/>
              </a:ext>
            </a:extLst>
          </p:cNvPr>
          <p:cNvSpPr txBox="1"/>
          <p:nvPr/>
        </p:nvSpPr>
        <p:spPr>
          <a:xfrm>
            <a:off x="7885367" y="6392361"/>
            <a:ext cx="2987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bg1">
                    <a:lumMod val="50000"/>
                  </a:schemeClr>
                </a:solidFill>
                <a:latin typeface="Sylfaen" panose="010A0502050306030303" pitchFamily="18" charset="0"/>
              </a:rPr>
              <a:t>André Deyrieux Winetourisminfrance.com 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19BE2689-1970-442A-ABE6-0031D35C70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861" y="6120867"/>
            <a:ext cx="478482" cy="47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0512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1FB088B-0257-4285-9E19-22A7953BC7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0573" y="213380"/>
            <a:ext cx="8630854" cy="540142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6015B01-AA14-480A-B7BF-387881E1E120}"/>
              </a:ext>
            </a:extLst>
          </p:cNvPr>
          <p:cNvSpPr/>
          <p:nvPr/>
        </p:nvSpPr>
        <p:spPr>
          <a:xfrm>
            <a:off x="1908699" y="852256"/>
            <a:ext cx="1429305" cy="2308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ABA87E-2AE1-4464-81EE-F554DAD79327}"/>
              </a:ext>
            </a:extLst>
          </p:cNvPr>
          <p:cNvSpPr/>
          <p:nvPr/>
        </p:nvSpPr>
        <p:spPr>
          <a:xfrm>
            <a:off x="2299317" y="621436"/>
            <a:ext cx="1038687" cy="2308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AA4DAAB-B126-473B-A080-2147B4AE285D}"/>
              </a:ext>
            </a:extLst>
          </p:cNvPr>
          <p:cNvSpPr/>
          <p:nvPr/>
        </p:nvSpPr>
        <p:spPr>
          <a:xfrm>
            <a:off x="4733278" y="5283693"/>
            <a:ext cx="1694155" cy="2308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B0F2D4-C8AD-4884-B9CA-EAA7F730127D}"/>
              </a:ext>
            </a:extLst>
          </p:cNvPr>
          <p:cNvSpPr/>
          <p:nvPr/>
        </p:nvSpPr>
        <p:spPr>
          <a:xfrm>
            <a:off x="4243526" y="2212019"/>
            <a:ext cx="800471" cy="2308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090C56B-CAF3-4AA7-87D8-45F391E584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094" y="6169919"/>
            <a:ext cx="1896742" cy="44488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F98F150-D507-43AA-A775-EC365EF3F48E}"/>
              </a:ext>
            </a:extLst>
          </p:cNvPr>
          <p:cNvSpPr/>
          <p:nvPr/>
        </p:nvSpPr>
        <p:spPr>
          <a:xfrm>
            <a:off x="10873191" y="6597352"/>
            <a:ext cx="822311" cy="7200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6D16687-DE12-4D11-829A-35C393407E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191" y="6120867"/>
            <a:ext cx="327670" cy="456752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25E53AE9-99C1-4F14-AA3D-7B22E080E336}"/>
              </a:ext>
            </a:extLst>
          </p:cNvPr>
          <p:cNvSpPr txBox="1"/>
          <p:nvPr/>
        </p:nvSpPr>
        <p:spPr>
          <a:xfrm>
            <a:off x="7885367" y="6392361"/>
            <a:ext cx="2987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bg1">
                    <a:lumMod val="50000"/>
                  </a:schemeClr>
                </a:solidFill>
                <a:latin typeface="Sylfaen" panose="010A0502050306030303" pitchFamily="18" charset="0"/>
              </a:rPr>
              <a:t>André Deyrieux Winetourisminfrance.com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6B5C7BB-AB90-4540-A6F6-386769CE84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861" y="6120867"/>
            <a:ext cx="478482" cy="47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8981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657165" y="2476869"/>
            <a:ext cx="9144000" cy="1033093"/>
          </a:xfrm>
        </p:spPr>
        <p:txBody>
          <a:bodyPr>
            <a:normAutofit fontScale="90000"/>
          </a:bodyPr>
          <a:lstStyle/>
          <a:p>
            <a:br>
              <a:rPr lang="en-GB" b="1" dirty="0"/>
            </a:br>
            <a:r>
              <a:rPr lang="fr-FR" b="1" dirty="0">
                <a:latin typeface="Sylfaen" panose="010A0502050306030303" pitchFamily="18" charset="0"/>
              </a:rPr>
              <a:t>Cartes géologiques</a:t>
            </a:r>
            <a:endParaRPr lang="en-GB" b="1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023C7F8-B2AF-4B7F-B784-852A05137F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442" y="2105007"/>
            <a:ext cx="1334059" cy="291631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BA5625F-FDB6-4B61-9C71-FD970E1A2A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094" y="6169919"/>
            <a:ext cx="1896742" cy="44488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825E6AB-5A14-4EC4-AE66-4266690F7FCE}"/>
              </a:ext>
            </a:extLst>
          </p:cNvPr>
          <p:cNvSpPr/>
          <p:nvPr/>
        </p:nvSpPr>
        <p:spPr>
          <a:xfrm>
            <a:off x="10873191" y="6597352"/>
            <a:ext cx="822311" cy="7200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8AE38B9-6957-44A0-A3A7-774C1E6F76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191" y="6120867"/>
            <a:ext cx="327670" cy="456752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63BAB9C3-E1BF-4786-8C15-F450368BBB7A}"/>
              </a:ext>
            </a:extLst>
          </p:cNvPr>
          <p:cNvSpPr txBox="1"/>
          <p:nvPr/>
        </p:nvSpPr>
        <p:spPr>
          <a:xfrm>
            <a:off x="7885367" y="6392361"/>
            <a:ext cx="2987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bg1">
                    <a:lumMod val="50000"/>
                  </a:schemeClr>
                </a:solidFill>
                <a:latin typeface="Sylfaen" panose="010A0502050306030303" pitchFamily="18" charset="0"/>
              </a:rPr>
              <a:t>André Deyrieux Winetourisminfrance.com 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3D262406-09B6-4F50-9DAD-3E33AB5F08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861" y="6120867"/>
            <a:ext cx="478482" cy="47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8066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B4AAA7A-E4F3-4A8C-94CB-8D1FDAB531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3481" y="131680"/>
            <a:ext cx="5932568" cy="603823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8E67EF2-090F-42A6-A128-369C6B1923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094" y="6169919"/>
            <a:ext cx="1896742" cy="44488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34BBBC4-1098-41DF-AF89-21C5EFD689D5}"/>
              </a:ext>
            </a:extLst>
          </p:cNvPr>
          <p:cNvSpPr/>
          <p:nvPr/>
        </p:nvSpPr>
        <p:spPr>
          <a:xfrm>
            <a:off x="10873191" y="6597352"/>
            <a:ext cx="822311" cy="7200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56AC682F-5B77-46C0-9F6E-02D41F1B91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191" y="6120867"/>
            <a:ext cx="327670" cy="456752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408EFD52-E64D-4069-A1D7-49F7FC9E97A8}"/>
              </a:ext>
            </a:extLst>
          </p:cNvPr>
          <p:cNvSpPr txBox="1"/>
          <p:nvPr/>
        </p:nvSpPr>
        <p:spPr>
          <a:xfrm>
            <a:off x="7885367" y="6392361"/>
            <a:ext cx="2987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bg1">
                    <a:lumMod val="50000"/>
                  </a:schemeClr>
                </a:solidFill>
                <a:latin typeface="Sylfaen" panose="010A0502050306030303" pitchFamily="18" charset="0"/>
              </a:rPr>
              <a:t>André Deyrieux Winetourisminfrance.com 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25219E7D-7217-49CC-A2AE-9BEE401675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861" y="6120867"/>
            <a:ext cx="478482" cy="47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91778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151</Words>
  <Application>Microsoft Office PowerPoint</Application>
  <PresentationFormat>Grand écran</PresentationFormat>
  <Paragraphs>53</Paragraphs>
  <Slides>18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Sylfaen</vt:lpstr>
      <vt:lpstr>Thème Office</vt:lpstr>
      <vt:lpstr>  Le chenin  dans son théâtre œnotouristique ou Motifs d’optimisme si nous pensons autrement ou Quelques constats et une stratégie </vt:lpstr>
      <vt:lpstr>Nous constatons l’extension du domaine du vin   Vin dégustation Vin convivial Vin culturel</vt:lpstr>
      <vt:lpstr>Nous devinons la possibilité d’une nouvelle clientele  Amateurs Epicuriens Touristes, Curieux </vt:lpstr>
      <vt:lpstr>La carte et le territoire  Nous lisons l’extension du domaine du vin dans les cartes</vt:lpstr>
      <vt:lpstr>  Cartes d’appellations</vt:lpstr>
      <vt:lpstr>Présentation PowerPoint</vt:lpstr>
      <vt:lpstr>Présentation PowerPoint</vt:lpstr>
      <vt:lpstr> Cartes géologiques</vt:lpstr>
      <vt:lpstr>Présentation PowerPoint</vt:lpstr>
      <vt:lpstr>   Cartes œnotouristiques</vt:lpstr>
      <vt:lpstr>Présentation PowerPoint</vt:lpstr>
      <vt:lpstr>   Quelle carte œnoculturelle ?  Des patrimoines œnoculturels - storytelling Une identité, une personnalité, une visibilité du vignoble - positionnement Une dynamique géohistorique – compréhension  Destination touristique = Imaginaire</vt:lpstr>
      <vt:lpstr>Nous reconnaissons le chenin comme héros  Littéraire Historique Paysager Voyageur Philosophique   Au chenin objet d’enthousiasme correspond bien un chenin sujet, acteur.</vt:lpstr>
      <vt:lpstr>Nous devons créer le théâtre œnotouristique du chenin,   la carte de ses patrimoines œnoculturels,  lui donner une lisibilité de territoire.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Le chenin dans son théâtre oenotouristique</dc:title>
  <dc:creator>ANDRE DEYRIEUX</dc:creator>
  <cp:lastModifiedBy>ANDRE DEYRIEUX</cp:lastModifiedBy>
  <cp:revision>24</cp:revision>
  <dcterms:created xsi:type="dcterms:W3CDTF">2019-06-26T13:19:07Z</dcterms:created>
  <dcterms:modified xsi:type="dcterms:W3CDTF">2019-07-03T05:44:39Z</dcterms:modified>
</cp:coreProperties>
</file>